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3" r:id="rId1"/>
    <p:sldMasterId id="2147483969" r:id="rId2"/>
  </p:sldMasterIdLst>
  <p:notesMasterIdLst>
    <p:notesMasterId r:id="rId49"/>
  </p:notesMasterIdLst>
  <p:handoutMasterIdLst>
    <p:handoutMasterId r:id="rId50"/>
  </p:handoutMasterIdLst>
  <p:sldIdLst>
    <p:sldId id="284" r:id="rId3"/>
    <p:sldId id="257" r:id="rId4"/>
    <p:sldId id="264" r:id="rId5"/>
    <p:sldId id="267" r:id="rId6"/>
    <p:sldId id="265" r:id="rId7"/>
    <p:sldId id="268" r:id="rId8"/>
    <p:sldId id="269" r:id="rId9"/>
    <p:sldId id="270" r:id="rId10"/>
    <p:sldId id="274" r:id="rId11"/>
    <p:sldId id="323" r:id="rId12"/>
    <p:sldId id="276" r:id="rId13"/>
    <p:sldId id="277" r:id="rId14"/>
    <p:sldId id="280" r:id="rId15"/>
    <p:sldId id="283" r:id="rId16"/>
    <p:sldId id="324" r:id="rId17"/>
    <p:sldId id="285" r:id="rId18"/>
    <p:sldId id="287" r:id="rId19"/>
    <p:sldId id="290" r:id="rId20"/>
    <p:sldId id="293" r:id="rId21"/>
    <p:sldId id="294" r:id="rId22"/>
    <p:sldId id="295" r:id="rId23"/>
    <p:sldId id="296" r:id="rId24"/>
    <p:sldId id="325" r:id="rId25"/>
    <p:sldId id="319" r:id="rId26"/>
    <p:sldId id="302" r:id="rId27"/>
    <p:sldId id="303" r:id="rId28"/>
    <p:sldId id="304" r:id="rId29"/>
    <p:sldId id="305" r:id="rId30"/>
    <p:sldId id="306" r:id="rId31"/>
    <p:sldId id="308" r:id="rId32"/>
    <p:sldId id="309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40" r:id="rId44"/>
    <p:sldId id="341" r:id="rId45"/>
    <p:sldId id="282" r:id="rId46"/>
    <p:sldId id="343" r:id="rId47"/>
    <p:sldId id="275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EAB3A0-D530-4DFC-A845-7D0216ECABD0}" v="20" dt="2025-02-19T15:48:56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76221" autoAdjust="0"/>
  </p:normalViewPr>
  <p:slideViewPr>
    <p:cSldViewPr>
      <p:cViewPr varScale="1">
        <p:scale>
          <a:sx n="71" d="100"/>
          <a:sy n="71" d="100"/>
        </p:scale>
        <p:origin x="1140" y="-2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iaran Kelly" userId="ba6c3bfc-4f75-426d-8017-5a30ef0fe74c" providerId="ADAL" clId="{881B6910-9F48-4035-AC2B-F4707F5D8501}"/>
    <pc:docChg chg="undo redo custSel modSld">
      <pc:chgData name="Ciaran Kelly" userId="ba6c3bfc-4f75-426d-8017-5a30ef0fe74c" providerId="ADAL" clId="{881B6910-9F48-4035-AC2B-F4707F5D8501}" dt="2024-02-21T18:24:34.075" v="146" actId="478"/>
      <pc:docMkLst>
        <pc:docMk/>
      </pc:docMkLst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57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64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6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68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69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70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74"/>
        </pc:sldMkLst>
      </pc:sldChg>
      <pc:sldChg chg="delSp modSp mod">
        <pc:chgData name="Ciaran Kelly" userId="ba6c3bfc-4f75-426d-8017-5a30ef0fe74c" providerId="ADAL" clId="{881B6910-9F48-4035-AC2B-F4707F5D8501}" dt="2024-02-14T19:11:57.371" v="111" actId="478"/>
        <pc:sldMkLst>
          <pc:docMk/>
          <pc:sldMk cId="0" sldId="27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76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77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80"/>
        </pc:sldMkLst>
      </pc:sldChg>
      <pc:sldChg chg="addSp delSp modSp mod">
        <pc:chgData name="Ciaran Kelly" userId="ba6c3bfc-4f75-426d-8017-5a30ef0fe74c" providerId="ADAL" clId="{881B6910-9F48-4035-AC2B-F4707F5D8501}" dt="2024-02-14T19:14:11.306" v="145" actId="1036"/>
        <pc:sldMkLst>
          <pc:docMk/>
          <pc:sldMk cId="0" sldId="282"/>
        </pc:sldMkLst>
      </pc:sldChg>
      <pc:sldChg chg="delSp modSp mod">
        <pc:chgData name="Ciaran Kelly" userId="ba6c3bfc-4f75-426d-8017-5a30ef0fe74c" providerId="ADAL" clId="{881B6910-9F48-4035-AC2B-F4707F5D8501}" dt="2024-02-21T18:24:34.075" v="146" actId="478"/>
        <pc:sldMkLst>
          <pc:docMk/>
          <pc:sldMk cId="0" sldId="284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8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87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90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93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94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9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296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03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04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0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06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08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09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23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24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3810415294" sldId="32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27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28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29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30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31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32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33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34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0" sldId="335"/>
        </pc:sldMkLst>
      </pc:sldChg>
      <pc:sldChg chg="modSp">
        <pc:chgData name="Ciaran Kelly" userId="ba6c3bfc-4f75-426d-8017-5a30ef0fe74c" providerId="ADAL" clId="{881B6910-9F48-4035-AC2B-F4707F5D8501}" dt="2024-02-14T19:04:11.871" v="1"/>
        <pc:sldMkLst>
          <pc:docMk/>
          <pc:sldMk cId="1759780292" sldId="340"/>
        </pc:sldMkLst>
      </pc:sldChg>
      <pc:sldChg chg="addSp delSp modSp mod">
        <pc:chgData name="Ciaran Kelly" userId="ba6c3bfc-4f75-426d-8017-5a30ef0fe74c" providerId="ADAL" clId="{881B6910-9F48-4035-AC2B-F4707F5D8501}" dt="2024-02-14T19:13:25.003" v="130" actId="1076"/>
        <pc:sldMkLst>
          <pc:docMk/>
          <pc:sldMk cId="0" sldId="341"/>
        </pc:sldMkLst>
      </pc:sldChg>
    </pc:docChg>
  </pc:docChgLst>
  <pc:docChgLst>
    <pc:chgData name="Ciaran Kelly" userId="ba6c3bfc-4f75-426d-8017-5a30ef0fe74c" providerId="ADAL" clId="{21E3F542-AACA-4E1E-BDD2-2B26A5FC8E8B}"/>
    <pc:docChg chg="undo custSel addSld delSld modSld sldOrd">
      <pc:chgData name="Ciaran Kelly" userId="ba6c3bfc-4f75-426d-8017-5a30ef0fe74c" providerId="ADAL" clId="{21E3F542-AACA-4E1E-BDD2-2B26A5FC8E8B}" dt="2023-02-17T00:17:39.997" v="2119" actId="20577"/>
      <pc:docMkLst>
        <pc:docMk/>
      </pc:docMkLst>
      <pc:sldChg chg="addSp delSp modSp mod">
        <pc:chgData name="Ciaran Kelly" userId="ba6c3bfc-4f75-426d-8017-5a30ef0fe74c" providerId="ADAL" clId="{21E3F542-AACA-4E1E-BDD2-2B26A5FC8E8B}" dt="2023-02-17T00:17:39.997" v="2119" actId="20577"/>
        <pc:sldMkLst>
          <pc:docMk/>
          <pc:sldMk cId="0" sldId="257"/>
        </pc:sldMkLst>
      </pc:sldChg>
      <pc:sldChg chg="delSp modSp mod">
        <pc:chgData name="Ciaran Kelly" userId="ba6c3bfc-4f75-426d-8017-5a30ef0fe74c" providerId="ADAL" clId="{21E3F542-AACA-4E1E-BDD2-2B26A5FC8E8B}" dt="2023-02-16T21:45:04.835" v="155"/>
        <pc:sldMkLst>
          <pc:docMk/>
          <pc:sldMk cId="0" sldId="264"/>
        </pc:sldMkLst>
      </pc:sldChg>
      <pc:sldChg chg="modSp modAnim">
        <pc:chgData name="Ciaran Kelly" userId="ba6c3bfc-4f75-426d-8017-5a30ef0fe74c" providerId="ADAL" clId="{21E3F542-AACA-4E1E-BDD2-2B26A5FC8E8B}" dt="2023-02-16T21:32:20.859" v="60" actId="6549"/>
        <pc:sldMkLst>
          <pc:docMk/>
          <pc:sldMk cId="0" sldId="265"/>
        </pc:sldMkLst>
      </pc:sldChg>
      <pc:sldChg chg="del">
        <pc:chgData name="Ciaran Kelly" userId="ba6c3bfc-4f75-426d-8017-5a30ef0fe74c" providerId="ADAL" clId="{21E3F542-AACA-4E1E-BDD2-2B26A5FC8E8B}" dt="2023-02-16T21:44:57.757" v="154"/>
        <pc:sldMkLst>
          <pc:docMk/>
          <pc:sldMk cId="0" sldId="267"/>
        </pc:sldMkLst>
      </pc:sldChg>
      <pc:sldChg chg="modSp mod">
        <pc:chgData name="Ciaran Kelly" userId="ba6c3bfc-4f75-426d-8017-5a30ef0fe74c" providerId="ADAL" clId="{21E3F542-AACA-4E1E-BDD2-2B26A5FC8E8B}" dt="2023-02-16T21:37:52.687" v="94" actId="1035"/>
        <pc:sldMkLst>
          <pc:docMk/>
          <pc:sldMk cId="0" sldId="268"/>
        </pc:sldMkLst>
      </pc:sldChg>
      <pc:sldChg chg="modSp mod">
        <pc:chgData name="Ciaran Kelly" userId="ba6c3bfc-4f75-426d-8017-5a30ef0fe74c" providerId="ADAL" clId="{21E3F542-AACA-4E1E-BDD2-2B26A5FC8E8B}" dt="2023-02-16T21:40:11.103" v="128" actId="14100"/>
        <pc:sldMkLst>
          <pc:docMk/>
          <pc:sldMk cId="0" sldId="269"/>
        </pc:sldMkLst>
      </pc:sldChg>
      <pc:sldChg chg="modSp mod">
        <pc:chgData name="Ciaran Kelly" userId="ba6c3bfc-4f75-426d-8017-5a30ef0fe74c" providerId="ADAL" clId="{21E3F542-AACA-4E1E-BDD2-2B26A5FC8E8B}" dt="2023-02-16T21:44:13.183" v="153" actId="1076"/>
        <pc:sldMkLst>
          <pc:docMk/>
          <pc:sldMk cId="0" sldId="274"/>
        </pc:sldMkLst>
      </pc:sldChg>
      <pc:sldChg chg="modSp mod modAnim">
        <pc:chgData name="Ciaran Kelly" userId="ba6c3bfc-4f75-426d-8017-5a30ef0fe74c" providerId="ADAL" clId="{21E3F542-AACA-4E1E-BDD2-2B26A5FC8E8B}" dt="2023-02-16T21:53:52.336" v="179" actId="20577"/>
        <pc:sldMkLst>
          <pc:docMk/>
          <pc:sldMk cId="0" sldId="276"/>
        </pc:sldMkLst>
      </pc:sldChg>
      <pc:sldChg chg="modSp mod">
        <pc:chgData name="Ciaran Kelly" userId="ba6c3bfc-4f75-426d-8017-5a30ef0fe74c" providerId="ADAL" clId="{21E3F542-AACA-4E1E-BDD2-2B26A5FC8E8B}" dt="2023-02-16T21:48:40.773" v="177" actId="1076"/>
        <pc:sldMkLst>
          <pc:docMk/>
          <pc:sldMk cId="0" sldId="277"/>
        </pc:sldMkLst>
      </pc:sldChg>
      <pc:sldChg chg="modSp mod">
        <pc:chgData name="Ciaran Kelly" userId="ba6c3bfc-4f75-426d-8017-5a30ef0fe74c" providerId="ADAL" clId="{21E3F542-AACA-4E1E-BDD2-2B26A5FC8E8B}" dt="2023-02-16T21:55:51.491" v="193" actId="1076"/>
        <pc:sldMkLst>
          <pc:docMk/>
          <pc:sldMk cId="0" sldId="280"/>
        </pc:sldMkLst>
      </pc:sldChg>
      <pc:sldChg chg="modSp mod">
        <pc:chgData name="Ciaran Kelly" userId="ba6c3bfc-4f75-426d-8017-5a30ef0fe74c" providerId="ADAL" clId="{21E3F542-AACA-4E1E-BDD2-2B26A5FC8E8B}" dt="2023-02-16T21:29:43.219" v="33" actId="404"/>
        <pc:sldMkLst>
          <pc:docMk/>
          <pc:sldMk cId="0" sldId="284"/>
        </pc:sldMkLst>
      </pc:sldChg>
      <pc:sldChg chg="modSp mod">
        <pc:chgData name="Ciaran Kelly" userId="ba6c3bfc-4f75-426d-8017-5a30ef0fe74c" providerId="ADAL" clId="{21E3F542-AACA-4E1E-BDD2-2B26A5FC8E8B}" dt="2023-02-16T22:00:53.995" v="208" actId="14100"/>
        <pc:sldMkLst>
          <pc:docMk/>
          <pc:sldMk cId="0" sldId="285"/>
        </pc:sldMkLst>
      </pc:sldChg>
      <pc:sldChg chg="modSp mod">
        <pc:chgData name="Ciaran Kelly" userId="ba6c3bfc-4f75-426d-8017-5a30ef0fe74c" providerId="ADAL" clId="{21E3F542-AACA-4E1E-BDD2-2B26A5FC8E8B}" dt="2023-02-16T22:55:04.243" v="410"/>
        <pc:sldMkLst>
          <pc:docMk/>
          <pc:sldMk cId="0" sldId="287"/>
        </pc:sldMkLst>
      </pc:sldChg>
      <pc:sldChg chg="addSp delSp modSp del mod delAnim modAnim modNotesTx">
        <pc:chgData name="Ciaran Kelly" userId="ba6c3bfc-4f75-426d-8017-5a30ef0fe74c" providerId="ADAL" clId="{21E3F542-AACA-4E1E-BDD2-2B26A5FC8E8B}" dt="2023-02-16T22:54:31.392" v="409" actId="47"/>
        <pc:sldMkLst>
          <pc:docMk/>
          <pc:sldMk cId="0" sldId="288"/>
        </pc:sldMkLst>
      </pc:sldChg>
      <pc:sldChg chg="modSp mod modNotesTx">
        <pc:chgData name="Ciaran Kelly" userId="ba6c3bfc-4f75-426d-8017-5a30ef0fe74c" providerId="ADAL" clId="{21E3F542-AACA-4E1E-BDD2-2B26A5FC8E8B}" dt="2023-02-16T22:54:10.542" v="408" actId="1076"/>
        <pc:sldMkLst>
          <pc:docMk/>
          <pc:sldMk cId="0" sldId="290"/>
        </pc:sldMkLst>
      </pc:sldChg>
      <pc:sldChg chg="modSp mod modAnim">
        <pc:chgData name="Ciaran Kelly" userId="ba6c3bfc-4f75-426d-8017-5a30ef0fe74c" providerId="ADAL" clId="{21E3F542-AACA-4E1E-BDD2-2B26A5FC8E8B}" dt="2023-02-16T23:05:40.733" v="534" actId="1076"/>
        <pc:sldMkLst>
          <pc:docMk/>
          <pc:sldMk cId="0" sldId="293"/>
        </pc:sldMkLst>
      </pc:sldChg>
      <pc:sldChg chg="modSp mod">
        <pc:chgData name="Ciaran Kelly" userId="ba6c3bfc-4f75-426d-8017-5a30ef0fe74c" providerId="ADAL" clId="{21E3F542-AACA-4E1E-BDD2-2B26A5FC8E8B}" dt="2023-02-16T23:06:59.071" v="541"/>
        <pc:sldMkLst>
          <pc:docMk/>
          <pc:sldMk cId="0" sldId="294"/>
        </pc:sldMkLst>
      </pc:sldChg>
      <pc:sldChg chg="modSp mod">
        <pc:chgData name="Ciaran Kelly" userId="ba6c3bfc-4f75-426d-8017-5a30ef0fe74c" providerId="ADAL" clId="{21E3F542-AACA-4E1E-BDD2-2B26A5FC8E8B}" dt="2023-02-16T23:08:27.703" v="607" actId="1037"/>
        <pc:sldMkLst>
          <pc:docMk/>
          <pc:sldMk cId="0" sldId="295"/>
        </pc:sldMkLst>
      </pc:sldChg>
      <pc:sldChg chg="modSp mod">
        <pc:chgData name="Ciaran Kelly" userId="ba6c3bfc-4f75-426d-8017-5a30ef0fe74c" providerId="ADAL" clId="{21E3F542-AACA-4E1E-BDD2-2B26A5FC8E8B}" dt="2023-02-16T23:46:56.551" v="1527" actId="6549"/>
        <pc:sldMkLst>
          <pc:docMk/>
          <pc:sldMk cId="0" sldId="296"/>
        </pc:sldMkLst>
      </pc:sldChg>
      <pc:sldChg chg="modSp del mod">
        <pc:chgData name="Ciaran Kelly" userId="ba6c3bfc-4f75-426d-8017-5a30ef0fe74c" providerId="ADAL" clId="{21E3F542-AACA-4E1E-BDD2-2B26A5FC8E8B}" dt="2023-02-16T23:50:36.580" v="1543" actId="404"/>
        <pc:sldMkLst>
          <pc:docMk/>
          <pc:sldMk cId="0" sldId="303"/>
        </pc:sldMkLst>
      </pc:sldChg>
      <pc:sldChg chg="modSp">
        <pc:chgData name="Ciaran Kelly" userId="ba6c3bfc-4f75-426d-8017-5a30ef0fe74c" providerId="ADAL" clId="{21E3F542-AACA-4E1E-BDD2-2B26A5FC8E8B}" dt="2023-02-16T23:50:56.541" v="1546" actId="404"/>
        <pc:sldMkLst>
          <pc:docMk/>
          <pc:sldMk cId="0" sldId="304"/>
        </pc:sldMkLst>
      </pc:sldChg>
      <pc:sldChg chg="modSp mod">
        <pc:chgData name="Ciaran Kelly" userId="ba6c3bfc-4f75-426d-8017-5a30ef0fe74c" providerId="ADAL" clId="{21E3F542-AACA-4E1E-BDD2-2B26A5FC8E8B}" dt="2023-02-16T23:52:05.471" v="1548" actId="207"/>
        <pc:sldMkLst>
          <pc:docMk/>
          <pc:sldMk cId="0" sldId="305"/>
        </pc:sldMkLst>
      </pc:sldChg>
      <pc:sldChg chg="addSp delSp modSp mod">
        <pc:chgData name="Ciaran Kelly" userId="ba6c3bfc-4f75-426d-8017-5a30ef0fe74c" providerId="ADAL" clId="{21E3F542-AACA-4E1E-BDD2-2B26A5FC8E8B}" dt="2023-02-16T23:56:31.876" v="1564" actId="14100"/>
        <pc:sldMkLst>
          <pc:docMk/>
          <pc:sldMk cId="0" sldId="306"/>
        </pc:sldMkLst>
      </pc:sldChg>
      <pc:sldChg chg="delSp modSp mod">
        <pc:chgData name="Ciaran Kelly" userId="ba6c3bfc-4f75-426d-8017-5a30ef0fe74c" providerId="ADAL" clId="{21E3F542-AACA-4E1E-BDD2-2B26A5FC8E8B}" dt="2023-02-16T23:56:22.965" v="1563" actId="1076"/>
        <pc:sldMkLst>
          <pc:docMk/>
          <pc:sldMk cId="0" sldId="308"/>
        </pc:sldMkLst>
      </pc:sldChg>
      <pc:sldChg chg="delSp modSp mod">
        <pc:chgData name="Ciaran Kelly" userId="ba6c3bfc-4f75-426d-8017-5a30ef0fe74c" providerId="ADAL" clId="{21E3F542-AACA-4E1E-BDD2-2B26A5FC8E8B}" dt="2023-02-16T23:56:54.292" v="1567" actId="478"/>
        <pc:sldMkLst>
          <pc:docMk/>
          <pc:sldMk cId="0" sldId="309"/>
        </pc:sldMkLst>
      </pc:sldChg>
      <pc:sldChg chg="delSp modSp mod modAnim">
        <pc:chgData name="Ciaran Kelly" userId="ba6c3bfc-4f75-426d-8017-5a30ef0fe74c" providerId="ADAL" clId="{21E3F542-AACA-4E1E-BDD2-2B26A5FC8E8B}" dt="2023-02-16T23:46:05.159" v="1526" actId="113"/>
        <pc:sldMkLst>
          <pc:docMk/>
          <pc:sldMk cId="0" sldId="319"/>
        </pc:sldMkLst>
      </pc:sldChg>
      <pc:sldChg chg="add del ord">
        <pc:chgData name="Ciaran Kelly" userId="ba6c3bfc-4f75-426d-8017-5a30ef0fe74c" providerId="ADAL" clId="{21E3F542-AACA-4E1E-BDD2-2B26A5FC8E8B}" dt="2023-02-17T00:01:21.388" v="1568" actId="47"/>
        <pc:sldMkLst>
          <pc:docMk/>
          <pc:sldMk cId="1064500571" sldId="320"/>
        </pc:sldMkLst>
      </pc:sldChg>
      <pc:sldChg chg="add del">
        <pc:chgData name="Ciaran Kelly" userId="ba6c3bfc-4f75-426d-8017-5a30ef0fe74c" providerId="ADAL" clId="{21E3F542-AACA-4E1E-BDD2-2B26A5FC8E8B}" dt="2023-02-17T00:15:20.203" v="2053" actId="47"/>
        <pc:sldMkLst>
          <pc:docMk/>
          <pc:sldMk cId="1537322367" sldId="321"/>
        </pc:sldMkLst>
      </pc:sldChg>
      <pc:sldChg chg="add del">
        <pc:chgData name="Ciaran Kelly" userId="ba6c3bfc-4f75-426d-8017-5a30ef0fe74c" providerId="ADAL" clId="{21E3F542-AACA-4E1E-BDD2-2B26A5FC8E8B}" dt="2023-02-17T00:15:20.924" v="2054" actId="47"/>
        <pc:sldMkLst>
          <pc:docMk/>
          <pc:sldMk cId="3000963174" sldId="322"/>
        </pc:sldMkLst>
      </pc:sldChg>
      <pc:sldChg chg="modSp">
        <pc:chgData name="Ciaran Kelly" userId="ba6c3bfc-4f75-426d-8017-5a30ef0fe74c" providerId="ADAL" clId="{21E3F542-AACA-4E1E-BDD2-2B26A5FC8E8B}" dt="2023-02-16T21:41:10.250" v="129" actId="404"/>
        <pc:sldMkLst>
          <pc:docMk/>
          <pc:sldMk cId="0" sldId="323"/>
        </pc:sldMkLst>
      </pc:sldChg>
      <pc:sldChg chg="modSp del mod ord">
        <pc:chgData name="Ciaran Kelly" userId="ba6c3bfc-4f75-426d-8017-5a30ef0fe74c" providerId="ADAL" clId="{21E3F542-AACA-4E1E-BDD2-2B26A5FC8E8B}" dt="2023-02-16T21:59:52.819" v="204" actId="1076"/>
        <pc:sldMkLst>
          <pc:docMk/>
          <pc:sldMk cId="0" sldId="324"/>
        </pc:sldMkLst>
      </pc:sldChg>
      <pc:sldChg chg="addSp delSp modSp add del mod">
        <pc:chgData name="Ciaran Kelly" userId="ba6c3bfc-4f75-426d-8017-5a30ef0fe74c" providerId="ADAL" clId="{21E3F542-AACA-4E1E-BDD2-2B26A5FC8E8B}" dt="2023-02-16T23:39:46.462" v="1191" actId="20578"/>
        <pc:sldMkLst>
          <pc:docMk/>
          <pc:sldMk cId="3810415294" sldId="325"/>
        </pc:sldMkLst>
      </pc:sldChg>
      <pc:sldChg chg="addSp delSp modSp add del mod">
        <pc:chgData name="Ciaran Kelly" userId="ba6c3bfc-4f75-426d-8017-5a30ef0fe74c" providerId="ADAL" clId="{21E3F542-AACA-4E1E-BDD2-2B26A5FC8E8B}" dt="2023-02-16T23:20:02.699" v="654"/>
        <pc:sldMkLst>
          <pc:docMk/>
          <pc:sldMk cId="0" sldId="326"/>
        </pc:sldMkLst>
      </pc:sldChg>
      <pc:sldChg chg="modSp add del mod">
        <pc:chgData name="Ciaran Kelly" userId="ba6c3bfc-4f75-426d-8017-5a30ef0fe74c" providerId="ADAL" clId="{21E3F542-AACA-4E1E-BDD2-2B26A5FC8E8B}" dt="2023-02-17T00:02:00.501" v="1579" actId="207"/>
        <pc:sldMkLst>
          <pc:docMk/>
          <pc:sldMk cId="0" sldId="327"/>
        </pc:sldMkLst>
      </pc:sldChg>
      <pc:sldChg chg="modSp add del">
        <pc:chgData name="Ciaran Kelly" userId="ba6c3bfc-4f75-426d-8017-5a30ef0fe74c" providerId="ADAL" clId="{21E3F542-AACA-4E1E-BDD2-2B26A5FC8E8B}" dt="2023-02-17T00:02:15.814" v="1581" actId="404"/>
        <pc:sldMkLst>
          <pc:docMk/>
          <pc:sldMk cId="0" sldId="328"/>
        </pc:sldMkLst>
      </pc:sldChg>
      <pc:sldChg chg="modSp add del modAnim">
        <pc:chgData name="Ciaran Kelly" userId="ba6c3bfc-4f75-426d-8017-5a30ef0fe74c" providerId="ADAL" clId="{21E3F542-AACA-4E1E-BDD2-2B26A5FC8E8B}" dt="2023-02-17T00:03:39.182" v="1592" actId="20577"/>
        <pc:sldMkLst>
          <pc:docMk/>
          <pc:sldMk cId="0" sldId="329"/>
        </pc:sldMkLst>
      </pc:sldChg>
      <pc:sldChg chg="addSp delSp modSp add del mod">
        <pc:chgData name="Ciaran Kelly" userId="ba6c3bfc-4f75-426d-8017-5a30ef0fe74c" providerId="ADAL" clId="{21E3F542-AACA-4E1E-BDD2-2B26A5FC8E8B}" dt="2023-02-17T00:02:55.669" v="1587" actId="207"/>
        <pc:sldMkLst>
          <pc:docMk/>
          <pc:sldMk cId="0" sldId="330"/>
        </pc:sldMkLst>
      </pc:sldChg>
      <pc:sldChg chg="modSp">
        <pc:chgData name="Ciaran Kelly" userId="ba6c3bfc-4f75-426d-8017-5a30ef0fe74c" providerId="ADAL" clId="{21E3F542-AACA-4E1E-BDD2-2B26A5FC8E8B}" dt="2023-02-17T00:03:50.536" v="1596" actId="404"/>
        <pc:sldMkLst>
          <pc:docMk/>
          <pc:sldMk cId="0" sldId="331"/>
        </pc:sldMkLst>
      </pc:sldChg>
      <pc:sldChg chg="modSp">
        <pc:chgData name="Ciaran Kelly" userId="ba6c3bfc-4f75-426d-8017-5a30ef0fe74c" providerId="ADAL" clId="{21E3F542-AACA-4E1E-BDD2-2B26A5FC8E8B}" dt="2023-02-17T00:03:56.336" v="1598" actId="404"/>
        <pc:sldMkLst>
          <pc:docMk/>
          <pc:sldMk cId="0" sldId="332"/>
        </pc:sldMkLst>
      </pc:sldChg>
      <pc:sldChg chg="modSp del">
        <pc:chgData name="Ciaran Kelly" userId="ba6c3bfc-4f75-426d-8017-5a30ef0fe74c" providerId="ADAL" clId="{21E3F542-AACA-4E1E-BDD2-2B26A5FC8E8B}" dt="2023-02-17T00:04:04.739" v="1602" actId="404"/>
        <pc:sldMkLst>
          <pc:docMk/>
          <pc:sldMk cId="0" sldId="333"/>
        </pc:sldMkLst>
      </pc:sldChg>
      <pc:sldChg chg="modSp del">
        <pc:chgData name="Ciaran Kelly" userId="ba6c3bfc-4f75-426d-8017-5a30ef0fe74c" providerId="ADAL" clId="{21E3F542-AACA-4E1E-BDD2-2B26A5FC8E8B}" dt="2023-02-17T00:04:15.781" v="1606" actId="404"/>
        <pc:sldMkLst>
          <pc:docMk/>
          <pc:sldMk cId="0" sldId="334"/>
        </pc:sldMkLst>
      </pc:sldChg>
      <pc:sldChg chg="addSp delSp modSp mod">
        <pc:chgData name="Ciaran Kelly" userId="ba6c3bfc-4f75-426d-8017-5a30ef0fe74c" providerId="ADAL" clId="{21E3F542-AACA-4E1E-BDD2-2B26A5FC8E8B}" dt="2023-02-17T00:10:59.342" v="1683" actId="20577"/>
        <pc:sldMkLst>
          <pc:docMk/>
          <pc:sldMk cId="0" sldId="335"/>
        </pc:sldMkLst>
      </pc:sldChg>
      <pc:sldChg chg="del">
        <pc:chgData name="Ciaran Kelly" userId="ba6c3bfc-4f75-426d-8017-5a30ef0fe74c" providerId="ADAL" clId="{21E3F542-AACA-4E1E-BDD2-2B26A5FC8E8B}" dt="2023-02-16T21:30:27.674" v="45" actId="47"/>
        <pc:sldMkLst>
          <pc:docMk/>
          <pc:sldMk cId="0" sldId="336"/>
        </pc:sldMkLst>
      </pc:sldChg>
      <pc:sldChg chg="del">
        <pc:chgData name="Ciaran Kelly" userId="ba6c3bfc-4f75-426d-8017-5a30ef0fe74c" providerId="ADAL" clId="{21E3F542-AACA-4E1E-BDD2-2B26A5FC8E8B}" dt="2023-02-16T21:30:27.674" v="45" actId="47"/>
        <pc:sldMkLst>
          <pc:docMk/>
          <pc:sldMk cId="0" sldId="337"/>
        </pc:sldMkLst>
      </pc:sldChg>
      <pc:sldChg chg="del">
        <pc:chgData name="Ciaran Kelly" userId="ba6c3bfc-4f75-426d-8017-5a30ef0fe74c" providerId="ADAL" clId="{21E3F542-AACA-4E1E-BDD2-2B26A5FC8E8B}" dt="2023-02-16T21:30:27.674" v="45" actId="47"/>
        <pc:sldMkLst>
          <pc:docMk/>
          <pc:sldMk cId="3234657611" sldId="338"/>
        </pc:sldMkLst>
      </pc:sldChg>
      <pc:sldChg chg="del">
        <pc:chgData name="Ciaran Kelly" userId="ba6c3bfc-4f75-426d-8017-5a30ef0fe74c" providerId="ADAL" clId="{21E3F542-AACA-4E1E-BDD2-2B26A5FC8E8B}" dt="2023-02-16T21:30:27.674" v="45" actId="47"/>
        <pc:sldMkLst>
          <pc:docMk/>
          <pc:sldMk cId="1161748550" sldId="339"/>
        </pc:sldMkLst>
      </pc:sldChg>
      <pc:sldChg chg="addSp delSp modSp mod modAnim">
        <pc:chgData name="Ciaran Kelly" userId="ba6c3bfc-4f75-426d-8017-5a30ef0fe74c" providerId="ADAL" clId="{21E3F542-AACA-4E1E-BDD2-2B26A5FC8E8B}" dt="2023-02-17T00:15:08.628" v="2052" actId="6549"/>
        <pc:sldMkLst>
          <pc:docMk/>
          <pc:sldMk cId="1759780292" sldId="340"/>
        </pc:sldMkLst>
      </pc:sldChg>
      <pc:sldChg chg="del">
        <pc:chgData name="Ciaran Kelly" userId="ba6c3bfc-4f75-426d-8017-5a30ef0fe74c" providerId="ADAL" clId="{21E3F542-AACA-4E1E-BDD2-2B26A5FC8E8B}" dt="2023-02-16T21:30:27.674" v="45" actId="47"/>
        <pc:sldMkLst>
          <pc:docMk/>
          <pc:sldMk cId="2643501899" sldId="340"/>
        </pc:sldMkLst>
      </pc:sldChg>
    </pc:docChg>
  </pc:docChgLst>
  <pc:docChgLst>
    <pc:chgData name="Ciaran Kelly" userId="ba6c3bfc-4f75-426d-8017-5a30ef0fe74c" providerId="ADAL" clId="{D9EAB3A0-D530-4DFC-A845-7D0216ECABD0}"/>
    <pc:docChg chg="undo custSel addSld delSld modSld">
      <pc:chgData name="Ciaran Kelly" userId="ba6c3bfc-4f75-426d-8017-5a30ef0fe74c" providerId="ADAL" clId="{D9EAB3A0-D530-4DFC-A845-7D0216ECABD0}" dt="2025-02-19T16:52:54.552" v="466" actId="20577"/>
      <pc:docMkLst>
        <pc:docMk/>
      </pc:docMkLst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57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57"/>
            <ac:spMk id="40962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6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4"/>
            <ac:spMk id="162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4"/>
            <ac:spMk id="163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65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5"/>
            <ac:spMk id="176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5"/>
            <ac:spMk id="177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68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8"/>
            <ac:spMk id="195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8"/>
            <ac:spMk id="196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69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69"/>
            <ac:spMk id="206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70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70"/>
            <ac:spMk id="214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70"/>
            <ac:spMk id="216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7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74"/>
            <ac:spMk id="244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74"/>
            <ac:spMk id="246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76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76"/>
            <ac:spMk id="258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77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77"/>
            <ac:spMk id="273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80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80"/>
            <ac:spMk id="309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80"/>
            <ac:spMk id="310" creationId="{00000000-0000-0000-0000-000000000000}"/>
          </ac:spMkLst>
        </pc:spChg>
      </pc:sldChg>
      <pc:sldChg chg="modSp mod">
        <pc:chgData name="Ciaran Kelly" userId="ba6c3bfc-4f75-426d-8017-5a30ef0fe74c" providerId="ADAL" clId="{D9EAB3A0-D530-4DFC-A845-7D0216ECABD0}" dt="2025-02-19T16:52:54.552" v="466" actId="20577"/>
        <pc:sldMkLst>
          <pc:docMk/>
          <pc:sldMk cId="0" sldId="282"/>
        </pc:sldMkLst>
        <pc:spChg chg="mod">
          <ac:chgData name="Ciaran Kelly" userId="ba6c3bfc-4f75-426d-8017-5a30ef0fe74c" providerId="ADAL" clId="{D9EAB3A0-D530-4DFC-A845-7D0216ECABD0}" dt="2025-02-19T16:52:54.552" v="466" actId="20577"/>
          <ac:spMkLst>
            <pc:docMk/>
            <pc:sldMk cId="0" sldId="282"/>
            <ac:spMk id="426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8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84"/>
            <ac:spMk id="2050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85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85"/>
            <ac:spMk id="361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87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87"/>
            <ac:spMk id="375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87"/>
            <ac:spMk id="377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90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0"/>
            <ac:spMk id="416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0"/>
            <ac:spMk id="422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93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3"/>
            <ac:spMk id="453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3"/>
            <ac:spMk id="455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9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4"/>
            <ac:spMk id="463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4"/>
            <ac:spMk id="465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95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5"/>
            <ac:spMk id="468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5"/>
            <ac:spMk id="471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296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6"/>
            <ac:spMk id="479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296"/>
            <ac:spMk id="482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03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3"/>
            <ac:spMk id="552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3"/>
            <ac:spMk id="553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0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4"/>
            <ac:spMk id="560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4"/>
            <ac:spMk id="561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7:56.001" v="8" actId="1076"/>
        <pc:sldMkLst>
          <pc:docMk/>
          <pc:sldMk cId="0" sldId="305"/>
        </pc:sldMkLst>
        <pc:spChg chg="mod">
          <ac:chgData name="Ciaran Kelly" userId="ba6c3bfc-4f75-426d-8017-5a30ef0fe74c" providerId="ADAL" clId="{D9EAB3A0-D530-4DFC-A845-7D0216ECABD0}" dt="2025-02-18T16:07:56.001" v="8" actId="1076"/>
          <ac:spMkLst>
            <pc:docMk/>
            <pc:sldMk cId="0" sldId="305"/>
            <ac:spMk id="567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06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6"/>
            <ac:spMk id="573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08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8"/>
            <ac:spMk id="584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09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09"/>
            <ac:spMk id="589" creationId="{00000000-0000-0000-0000-000000000000}"/>
          </ac:spMkLst>
        </pc:spChg>
      </pc:sldChg>
      <pc:sldChg chg="modSp mod modTransition modClrScheme chgLayout">
        <pc:chgData name="Ciaran Kelly" userId="ba6c3bfc-4f75-426d-8017-5a30ef0fe74c" providerId="ADAL" clId="{D9EAB3A0-D530-4DFC-A845-7D0216ECABD0}" dt="2025-02-18T16:07:14.616" v="4" actId="26606"/>
        <pc:sldMkLst>
          <pc:docMk/>
          <pc:sldMk cId="0" sldId="319"/>
        </pc:sldMkLst>
        <pc:spChg chg="add mod ord">
          <ac:chgData name="Ciaran Kelly" userId="ba6c3bfc-4f75-426d-8017-5a30ef0fe74c" providerId="ADAL" clId="{D9EAB3A0-D530-4DFC-A845-7D0216ECABD0}" dt="2025-02-18T16:07:14.616" v="4" actId="26606"/>
          <ac:spMkLst>
            <pc:docMk/>
            <pc:sldMk cId="0" sldId="319"/>
            <ac:spMk id="41986" creationId="{00000000-0000-0000-0000-000000000000}"/>
          </ac:spMkLst>
        </pc:spChg>
        <pc:spChg chg="add mod ord">
          <ac:chgData name="Ciaran Kelly" userId="ba6c3bfc-4f75-426d-8017-5a30ef0fe74c" providerId="ADAL" clId="{D9EAB3A0-D530-4DFC-A845-7D0216ECABD0}" dt="2025-02-18T16:07:14.616" v="4" actId="26606"/>
          <ac:spMkLst>
            <pc:docMk/>
            <pc:sldMk cId="0" sldId="319"/>
            <ac:spMk id="41987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23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3"/>
            <ac:spMk id="251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3"/>
            <ac:spMk id="253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2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4"/>
            <ac:spMk id="349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4"/>
            <ac:spMk id="350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3810415294" sldId="325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3810415294" sldId="325"/>
            <ac:spMk id="482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27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7"/>
            <ac:spMk id="687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7"/>
            <ac:spMk id="688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28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8"/>
            <ac:spMk id="700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8"/>
            <ac:spMk id="701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29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29"/>
            <ac:spMk id="705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30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0"/>
            <ac:spMk id="710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31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1"/>
            <ac:spMk id="713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1"/>
            <ac:spMk id="714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32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2"/>
            <ac:spMk id="717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2"/>
            <ac:spMk id="718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33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3"/>
            <ac:spMk id="721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3"/>
            <ac:spMk id="722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34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4"/>
            <ac:spMk id="725" creationId="{00000000-0000-0000-0000-000000000000}"/>
          </ac:spMkLst>
        </pc:spChg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4"/>
            <ac:spMk id="726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0" sldId="335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0" sldId="335"/>
            <ac:spMk id="732" creationId="{00000000-0000-0000-0000-000000000000}"/>
          </ac:spMkLst>
        </pc:spChg>
      </pc:sldChg>
      <pc:sldChg chg="modSp">
        <pc:chgData name="Ciaran Kelly" userId="ba6c3bfc-4f75-426d-8017-5a30ef0fe74c" providerId="ADAL" clId="{D9EAB3A0-D530-4DFC-A845-7D0216ECABD0}" dt="2025-02-18T16:06:45.247" v="3"/>
        <pc:sldMkLst>
          <pc:docMk/>
          <pc:sldMk cId="1759780292" sldId="340"/>
        </pc:sldMkLst>
        <pc:spChg chg="mod">
          <ac:chgData name="Ciaran Kelly" userId="ba6c3bfc-4f75-426d-8017-5a30ef0fe74c" providerId="ADAL" clId="{D9EAB3A0-D530-4DFC-A845-7D0216ECABD0}" dt="2025-02-18T16:06:45.247" v="3"/>
          <ac:spMkLst>
            <pc:docMk/>
            <pc:sldMk cId="1759780292" sldId="340"/>
            <ac:spMk id="732" creationId="{00000000-0000-0000-0000-000000000000}"/>
          </ac:spMkLst>
        </pc:spChg>
      </pc:sldChg>
      <pc:sldChg chg="addSp delSp modSp add del mod">
        <pc:chgData name="Ciaran Kelly" userId="ba6c3bfc-4f75-426d-8017-5a30ef0fe74c" providerId="ADAL" clId="{D9EAB3A0-D530-4DFC-A845-7D0216ECABD0}" dt="2025-02-19T15:40:18.147" v="272" actId="47"/>
        <pc:sldMkLst>
          <pc:docMk/>
          <pc:sldMk cId="3013787769" sldId="342"/>
        </pc:sldMkLst>
        <pc:spChg chg="add">
          <ac:chgData name="Ciaran Kelly" userId="ba6c3bfc-4f75-426d-8017-5a30ef0fe74c" providerId="ADAL" clId="{D9EAB3A0-D530-4DFC-A845-7D0216ECABD0}" dt="2025-02-19T15:28:54.434" v="37"/>
          <ac:spMkLst>
            <pc:docMk/>
            <pc:sldMk cId="3013787769" sldId="342"/>
            <ac:spMk id="2" creationId="{393AD386-2012-F482-30EE-01DDE9C58A10}"/>
          </ac:spMkLst>
        </pc:spChg>
        <pc:spChg chg="add mod">
          <ac:chgData name="Ciaran Kelly" userId="ba6c3bfc-4f75-426d-8017-5a30ef0fe74c" providerId="ADAL" clId="{D9EAB3A0-D530-4DFC-A845-7D0216ECABD0}" dt="2025-02-19T15:29:10.294" v="39"/>
          <ac:spMkLst>
            <pc:docMk/>
            <pc:sldMk cId="3013787769" sldId="342"/>
            <ac:spMk id="3" creationId="{603A9504-4F04-FAAA-E767-D5172EEB36A7}"/>
          </ac:spMkLst>
        </pc:spChg>
        <pc:spChg chg="add">
          <ac:chgData name="Ciaran Kelly" userId="ba6c3bfc-4f75-426d-8017-5a30ef0fe74c" providerId="ADAL" clId="{D9EAB3A0-D530-4DFC-A845-7D0216ECABD0}" dt="2025-02-19T15:29:15.894" v="41"/>
          <ac:spMkLst>
            <pc:docMk/>
            <pc:sldMk cId="3013787769" sldId="342"/>
            <ac:spMk id="4" creationId="{8A7DC8B0-A731-CA11-9277-C635F194D200}"/>
          </ac:spMkLst>
        </pc:spChg>
        <pc:spChg chg="add mod">
          <ac:chgData name="Ciaran Kelly" userId="ba6c3bfc-4f75-426d-8017-5a30ef0fe74c" providerId="ADAL" clId="{D9EAB3A0-D530-4DFC-A845-7D0216ECABD0}" dt="2025-02-19T15:35:13.044" v="114" actId="1076"/>
          <ac:spMkLst>
            <pc:docMk/>
            <pc:sldMk cId="3013787769" sldId="342"/>
            <ac:spMk id="6" creationId="{1C7234E8-74CE-8531-36BF-022D6E964CDD}"/>
          </ac:spMkLst>
        </pc:spChg>
        <pc:spChg chg="add">
          <ac:chgData name="Ciaran Kelly" userId="ba6c3bfc-4f75-426d-8017-5a30ef0fe74c" providerId="ADAL" clId="{D9EAB3A0-D530-4DFC-A845-7D0216ECABD0}" dt="2025-02-19T15:32:22.087" v="61"/>
          <ac:spMkLst>
            <pc:docMk/>
            <pc:sldMk cId="3013787769" sldId="342"/>
            <ac:spMk id="7" creationId="{9B3BD092-C148-1831-AC3B-C966C4C3A2AD}"/>
          </ac:spMkLst>
        </pc:spChg>
        <pc:spChg chg="add mod">
          <ac:chgData name="Ciaran Kelly" userId="ba6c3bfc-4f75-426d-8017-5a30ef0fe74c" providerId="ADAL" clId="{D9EAB3A0-D530-4DFC-A845-7D0216ECABD0}" dt="2025-02-19T15:35:15.684" v="115" actId="1076"/>
          <ac:spMkLst>
            <pc:docMk/>
            <pc:sldMk cId="3013787769" sldId="342"/>
            <ac:spMk id="9" creationId="{F52D7910-3BB8-816D-D58B-A92BA790066C}"/>
          </ac:spMkLst>
        </pc:spChg>
        <pc:spChg chg="mod">
          <ac:chgData name="Ciaran Kelly" userId="ba6c3bfc-4f75-426d-8017-5a30ef0fe74c" providerId="ADAL" clId="{D9EAB3A0-D530-4DFC-A845-7D0216ECABD0}" dt="2025-02-19T15:30:06.291" v="55" actId="14100"/>
          <ac:spMkLst>
            <pc:docMk/>
            <pc:sldMk cId="3013787769" sldId="342"/>
            <ac:spMk id="425" creationId="{65DCB61F-C754-CCA3-D8A0-B97F57D91D6A}"/>
          </ac:spMkLst>
        </pc:spChg>
        <pc:spChg chg="mod">
          <ac:chgData name="Ciaran Kelly" userId="ba6c3bfc-4f75-426d-8017-5a30ef0fe74c" providerId="ADAL" clId="{D9EAB3A0-D530-4DFC-A845-7D0216ECABD0}" dt="2025-02-19T15:34:58.387" v="111" actId="1076"/>
          <ac:spMkLst>
            <pc:docMk/>
            <pc:sldMk cId="3013787769" sldId="342"/>
            <ac:spMk id="426" creationId="{3C645F91-4AB1-1D50-4C4B-7F267C0A804C}"/>
          </ac:spMkLst>
        </pc:spChg>
        <pc:spChg chg="del mod">
          <ac:chgData name="Ciaran Kelly" userId="ba6c3bfc-4f75-426d-8017-5a30ef0fe74c" providerId="ADAL" clId="{D9EAB3A0-D530-4DFC-A845-7D0216ECABD0}" dt="2025-02-19T15:29:25.611" v="45" actId="478"/>
          <ac:spMkLst>
            <pc:docMk/>
            <pc:sldMk cId="3013787769" sldId="342"/>
            <ac:spMk id="427" creationId="{5B4D4C37-62BC-8A9A-162C-6D7B73D9B0BF}"/>
          </ac:spMkLst>
        </pc:spChg>
        <pc:spChg chg="del mod">
          <ac:chgData name="Ciaran Kelly" userId="ba6c3bfc-4f75-426d-8017-5a30ef0fe74c" providerId="ADAL" clId="{D9EAB3A0-D530-4DFC-A845-7D0216ECABD0}" dt="2025-02-19T15:32:28.477" v="64" actId="478"/>
          <ac:spMkLst>
            <pc:docMk/>
            <pc:sldMk cId="3013787769" sldId="342"/>
            <ac:spMk id="428" creationId="{333C2910-8D05-74E3-ED29-B4418799C8B1}"/>
          </ac:spMkLst>
        </pc:spChg>
      </pc:sldChg>
      <pc:sldChg chg="addSp modSp add mod modNotesTx">
        <pc:chgData name="Ciaran Kelly" userId="ba6c3bfc-4f75-426d-8017-5a30ef0fe74c" providerId="ADAL" clId="{D9EAB3A0-D530-4DFC-A845-7D0216ECABD0}" dt="2025-02-19T15:52:23.438" v="465" actId="1076"/>
        <pc:sldMkLst>
          <pc:docMk/>
          <pc:sldMk cId="3751177827" sldId="343"/>
        </pc:sldMkLst>
        <pc:spChg chg="add mod">
          <ac:chgData name="Ciaran Kelly" userId="ba6c3bfc-4f75-426d-8017-5a30ef0fe74c" providerId="ADAL" clId="{D9EAB3A0-D530-4DFC-A845-7D0216ECABD0}" dt="2025-02-19T15:40:37.196" v="274" actId="20577"/>
          <ac:spMkLst>
            <pc:docMk/>
            <pc:sldMk cId="3751177827" sldId="343"/>
            <ac:spMk id="3" creationId="{5CCE8F34-7630-2B38-7354-871FE5703706}"/>
          </ac:spMkLst>
        </pc:spChg>
        <pc:spChg chg="add mod">
          <ac:chgData name="Ciaran Kelly" userId="ba6c3bfc-4f75-426d-8017-5a30ef0fe74c" providerId="ADAL" clId="{D9EAB3A0-D530-4DFC-A845-7D0216ECABD0}" dt="2025-02-19T15:52:07.933" v="461" actId="1076"/>
          <ac:spMkLst>
            <pc:docMk/>
            <pc:sldMk cId="3751177827" sldId="343"/>
            <ac:spMk id="4" creationId="{B8D335AE-7703-0462-5B25-587AA4C279EE}"/>
          </ac:spMkLst>
        </pc:spChg>
        <pc:spChg chg="add mod">
          <ac:chgData name="Ciaran Kelly" userId="ba6c3bfc-4f75-426d-8017-5a30ef0fe74c" providerId="ADAL" clId="{D9EAB3A0-D530-4DFC-A845-7D0216ECABD0}" dt="2025-02-19T15:52:23.438" v="465" actId="1076"/>
          <ac:spMkLst>
            <pc:docMk/>
            <pc:sldMk cId="3751177827" sldId="343"/>
            <ac:spMk id="5" creationId="{11E8C656-6F4B-ED8D-1EA3-9AF130FF10E6}"/>
          </ac:spMkLst>
        </pc:spChg>
        <pc:spChg chg="mod">
          <ac:chgData name="Ciaran Kelly" userId="ba6c3bfc-4f75-426d-8017-5a30ef0fe74c" providerId="ADAL" clId="{D9EAB3A0-D530-4DFC-A845-7D0216ECABD0}" dt="2025-02-19T15:52:13.477" v="462" actId="1076"/>
          <ac:spMkLst>
            <pc:docMk/>
            <pc:sldMk cId="3751177827" sldId="343"/>
            <ac:spMk id="6" creationId="{E58E6B17-5C6C-6994-7BFD-A5D364E240E6}"/>
          </ac:spMkLst>
        </pc:spChg>
        <pc:spChg chg="add mod">
          <ac:chgData name="Ciaran Kelly" userId="ba6c3bfc-4f75-426d-8017-5a30ef0fe74c" providerId="ADAL" clId="{D9EAB3A0-D530-4DFC-A845-7D0216ECABD0}" dt="2025-02-19T15:52:00.789" v="459" actId="1076"/>
          <ac:spMkLst>
            <pc:docMk/>
            <pc:sldMk cId="3751177827" sldId="343"/>
            <ac:spMk id="7" creationId="{91E3E8F6-216B-6E60-8919-993C364EE9D1}"/>
          </ac:spMkLst>
        </pc:spChg>
        <pc:spChg chg="add mod">
          <ac:chgData name="Ciaran Kelly" userId="ba6c3bfc-4f75-426d-8017-5a30ef0fe74c" providerId="ADAL" clId="{D9EAB3A0-D530-4DFC-A845-7D0216ECABD0}" dt="2025-02-19T15:51:35.020" v="455" actId="1076"/>
          <ac:spMkLst>
            <pc:docMk/>
            <pc:sldMk cId="3751177827" sldId="343"/>
            <ac:spMk id="8" creationId="{33560917-51A8-26F6-6C7C-776B40D65930}"/>
          </ac:spMkLst>
        </pc:spChg>
        <pc:spChg chg="mod">
          <ac:chgData name="Ciaran Kelly" userId="ba6c3bfc-4f75-426d-8017-5a30ef0fe74c" providerId="ADAL" clId="{D9EAB3A0-D530-4DFC-A845-7D0216ECABD0}" dt="2025-02-19T15:51:46.158" v="458" actId="1076"/>
          <ac:spMkLst>
            <pc:docMk/>
            <pc:sldMk cId="3751177827" sldId="343"/>
            <ac:spMk id="9" creationId="{A976A27D-3486-AFFE-0D34-BDFDC0842DDD}"/>
          </ac:spMkLst>
        </pc:spChg>
        <pc:spChg chg="mod">
          <ac:chgData name="Ciaran Kelly" userId="ba6c3bfc-4f75-426d-8017-5a30ef0fe74c" providerId="ADAL" clId="{D9EAB3A0-D530-4DFC-A845-7D0216ECABD0}" dt="2025-02-19T15:52:17.300" v="464" actId="1076"/>
          <ac:spMkLst>
            <pc:docMk/>
            <pc:sldMk cId="3751177827" sldId="343"/>
            <ac:spMk id="426" creationId="{8A46D982-4663-9948-2650-AA8C88FA2E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5E73E215-D6C5-4BB9-8902-BAC2200F56B7}" type="datetimeFigureOut">
              <a:rPr lang="en-US" altLang="en-US"/>
              <a:pPr>
                <a:defRPr/>
              </a:pPr>
              <a:t>2/18/2025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F1EF212-F9B7-4A09-90DF-77BB04CF17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570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C6C7F48F-F17C-4923-869D-372167E657E0}" type="datetimeFigureOut">
              <a:rPr lang="en-US" altLang="en-US"/>
              <a:pPr>
                <a:defRPr/>
              </a:pPr>
              <a:t>2/18/2025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913863F1-61D5-47D0-B3C0-E57DAE1318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114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3863F1-61D5-47D0-B3C0-E57DAE1318D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783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that's the cost of each operation; more interestingly is the frequency of each operation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walk through frequency count for array accesses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consider putting in instruction counts for N = 10000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increment:  between N  (no zeros) and 2N (all zeros)</a:t>
            </a:r>
          </a:p>
        </p:txBody>
      </p:sp>
    </p:spTree>
    <p:extLst>
      <p:ext uri="{BB962C8B-B14F-4D97-AF65-F5344CB8AC3E}">
        <p14:creationId xmlns:p14="http://schemas.microsoft.com/office/powerpoint/2010/main" val="3133576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9" name="Shape 4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lang="en-GB" dirty="0"/>
              <a:t>N choose 2 – the number of ways to pick any 2 numbers from the input array</a:t>
            </a:r>
          </a:p>
          <a:p>
            <a:endParaRPr lang="en-GB" dirty="0"/>
          </a:p>
          <a:p>
            <a:r>
              <a:rPr dirty="0"/>
              <a:t>N(N-1) instead of ½ N(N-1) because there are two array </a:t>
            </a:r>
            <a:r>
              <a:rPr dirty="0" err="1"/>
              <a:t>accesss</a:t>
            </a:r>
            <a:r>
              <a:rPr dirty="0"/>
              <a:t> per inner loop</a:t>
            </a:r>
          </a:p>
        </p:txBody>
      </p:sp>
    </p:spTree>
    <p:extLst>
      <p:ext uri="{BB962C8B-B14F-4D97-AF65-F5344CB8AC3E}">
        <p14:creationId xmlns:p14="http://schemas.microsoft.com/office/powerpoint/2010/main" val="342074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hape 4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dirty="0"/>
              <a:t>lower order term is 500,000</a:t>
            </a:r>
          </a:p>
        </p:txBody>
      </p:sp>
    </p:spTree>
    <p:extLst>
      <p:ext uri="{BB962C8B-B14F-4D97-AF65-F5344CB8AC3E}">
        <p14:creationId xmlns:p14="http://schemas.microsoft.com/office/powerpoint/2010/main" val="339958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</a:defRPr>
            </a:pPr>
            <a:r>
              <a:t>N^3 / 6 arises because N choose 3 is the number of triples i, j, k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</a:defRPr>
            </a:pPr>
            <a:r>
              <a:t>½ N^3 because there are three array accesses in the inner loop</a:t>
            </a:r>
          </a:p>
        </p:txBody>
      </p:sp>
    </p:spTree>
    <p:extLst>
      <p:ext uri="{BB962C8B-B14F-4D97-AF65-F5344CB8AC3E}">
        <p14:creationId xmlns:p14="http://schemas.microsoft.com/office/powerpoint/2010/main" val="3951924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</a:defRPr>
            </a:pPr>
            <a:r>
              <a:t>N^3 / 6 arises because N choose 3 is the number of triples i, j, k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</a:defRPr>
            </a:pPr>
            <a:r>
              <a:t>½ N^3 because there are three array accesses in the inner loop</a:t>
            </a:r>
          </a:p>
        </p:txBody>
      </p:sp>
    </p:spTree>
    <p:extLst>
      <p:ext uri="{BB962C8B-B14F-4D97-AF65-F5344CB8AC3E}">
        <p14:creationId xmlns:p14="http://schemas.microsoft.com/office/powerpoint/2010/main" val="102998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5" name="Shape 5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reason: programs are comprised of just a few structural primitives: statements, loops, conditionals, nesting, function calls</a:t>
            </a:r>
          </a:p>
        </p:txBody>
      </p:sp>
    </p:spTree>
    <p:extLst>
      <p:ext uri="{BB962C8B-B14F-4D97-AF65-F5344CB8AC3E}">
        <p14:creationId xmlns:p14="http://schemas.microsoft.com/office/powerpoint/2010/main" val="2423580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1" name="Shape 5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partially explains reason why small set of functions</a:t>
            </a:r>
          </a:p>
          <a:p>
            <a:r>
              <a:t>arises from straightforward composition of loops, conditionals, functions</a:t>
            </a:r>
          </a:p>
          <a:p>
            <a:r>
              <a:t>T(2N) / T(N) is factor for doubling hypothesis</a:t>
            </a:r>
          </a:p>
        </p:txBody>
      </p:sp>
    </p:spTree>
    <p:extLst>
      <p:ext uri="{BB962C8B-B14F-4D97-AF65-F5344CB8AC3E}">
        <p14:creationId xmlns:p14="http://schemas.microsoft.com/office/powerpoint/2010/main" val="125820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O(n) – look at the break</a:t>
            </a:r>
          </a:p>
          <a:p>
            <a:pPr marL="228600" indent="-228600">
              <a:buAutoNum type="arabicPeriod"/>
            </a:pPr>
            <a:r>
              <a:rPr lang="en-US" dirty="0"/>
              <a:t>O(n log^2(n)) – n/2 * </a:t>
            </a:r>
            <a:r>
              <a:rPr lang="en-US" dirty="0" err="1"/>
              <a:t>logn</a:t>
            </a:r>
            <a:r>
              <a:rPr lang="en-US" dirty="0"/>
              <a:t> * </a:t>
            </a:r>
            <a:r>
              <a:rPr lang="en-US" dirty="0" err="1"/>
              <a:t>logn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O(n^2Log(n)) – n/2* n/2 * </a:t>
            </a:r>
            <a:r>
              <a:rPr lang="en-US" dirty="0" err="1"/>
              <a:t>logn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N*(n^2)*(n/2*n) = O(N^5)</a:t>
            </a:r>
          </a:p>
          <a:p>
            <a:pPr marL="228600" indent="-228600">
              <a:buAutoNum type="arabicPeriod"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3863F1-61D5-47D0-B3C0-E57DAE1318D4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547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distinctness of integers not crucial to problem (but simplifies code for N^2 log N algorithm discussed later)</a:t>
            </a:r>
          </a:p>
        </p:txBody>
      </p:sp>
    </p:spTree>
    <p:extLst>
      <p:ext uri="{BB962C8B-B14F-4D97-AF65-F5344CB8AC3E}">
        <p14:creationId xmlns:p14="http://schemas.microsoft.com/office/powerpoint/2010/main" val="240474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dirty="0"/>
              <a:t>this method counts the number of triples (</a:t>
            </a:r>
            <a:r>
              <a:rPr dirty="0" err="1"/>
              <a:t>i</a:t>
            </a:r>
            <a:r>
              <a:rPr dirty="0"/>
              <a:t> &lt; j &lt; k to avoid double counting)</a:t>
            </a:r>
          </a:p>
        </p:txBody>
      </p:sp>
    </p:spTree>
    <p:extLst>
      <p:ext uri="{BB962C8B-B14F-4D97-AF65-F5344CB8AC3E}">
        <p14:creationId xmlns:p14="http://schemas.microsoft.com/office/powerpoint/2010/main" val="265771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These timings are on a faster computer.</a:t>
            </a:r>
          </a:p>
        </p:txBody>
      </p:sp>
    </p:spTree>
    <p:extLst>
      <p:ext uri="{BB962C8B-B14F-4D97-AF65-F5344CB8AC3E}">
        <p14:creationId xmlns:p14="http://schemas.microsoft.com/office/powerpoint/2010/main" val="4046269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hape 2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log-log plot identifies power law relationships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technically, we shouldn't really run a linear regression on log-log scale - it's not statistically valid.</a:t>
            </a:r>
          </a:p>
        </p:txBody>
      </p:sp>
    </p:spTree>
    <p:extLst>
      <p:ext uri="{BB962C8B-B14F-4D97-AF65-F5344CB8AC3E}">
        <p14:creationId xmlns:p14="http://schemas.microsoft.com/office/powerpoint/2010/main" val="11003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lg(T(N)) = 2.9992 lg N - 33.2103, correlation coefficient = 1.0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Very accurate predictions. </a:t>
            </a:r>
          </a:p>
          <a:p>
            <a: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2x input size -&gt; 8x increase in running time for cubic algorithm</a:t>
            </a:r>
          </a:p>
        </p:txBody>
      </p:sp>
    </p:spTree>
    <p:extLst>
      <p:ext uri="{BB962C8B-B14F-4D97-AF65-F5344CB8AC3E}">
        <p14:creationId xmlns:p14="http://schemas.microsoft.com/office/powerpoint/2010/main" val="27080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CPU use by other applications: if connected to Internet, some hacker is using your computer to send spam, steal your money, etc.</a:t>
            </a:r>
          </a:p>
          <a:p>
            <a:pPr marL="40639" marR="40639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Good news:  compared to other scientists, running computational experiments is easy. Don't need to kill cows, blow up islands.</a:t>
            </a:r>
          </a:p>
        </p:txBody>
      </p:sp>
    </p:spTree>
    <p:extLst>
      <p:ext uri="{BB962C8B-B14F-4D97-AF65-F5344CB8AC3E}">
        <p14:creationId xmlns:p14="http://schemas.microsoft.com/office/powerpoint/2010/main" val="2464619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9117" marR="39117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most famous modeling by Knuth - detailed results to accurate predict running time</a:t>
            </a:r>
          </a:p>
          <a:p>
            <a:pPr marL="39117" marR="39117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t>Knuth's idea seems obvious in hindsight, but in the 1960s, programmers said it would never be possible to analyze the running time of a computer program since they are too complicated. Knuth's TAOCP is now a classic treatise on the subject.</a:t>
            </a:r>
          </a:p>
        </p:txBody>
      </p:sp>
    </p:spTree>
    <p:extLst>
      <p:ext uri="{BB962C8B-B14F-4D97-AF65-F5344CB8AC3E}">
        <p14:creationId xmlns:p14="http://schemas.microsoft.com/office/powerpoint/2010/main" val="422789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6" name="Shape 3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48393" marR="48393" defTabSz="914400">
              <a:spcBef>
                <a:spcPts val="400"/>
              </a:spcBef>
              <a:buClr>
                <a:srgbClr val="000000"/>
              </a:buClr>
              <a:buFont typeface="Helvetica"/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t>trig and exponential ops more expensive that integer ops</a:t>
            </a:r>
          </a:p>
        </p:txBody>
      </p:sp>
    </p:spTree>
    <p:extLst>
      <p:ext uri="{BB962C8B-B14F-4D97-AF65-F5344CB8AC3E}">
        <p14:creationId xmlns:p14="http://schemas.microsoft.com/office/powerpoint/2010/main" val="4214219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ndpapers.png"/>
          <p:cNvPicPr>
            <a:picLocks noChangeAspect="1"/>
          </p:cNvPicPr>
          <p:nvPr/>
        </p:nvPicPr>
        <p:blipFill>
          <a:blip r:embed="rId2">
            <a:alphaModFix amt="20000"/>
          </a:blip>
          <a:srcRect l="24870" t="6296" r="16541" b="31489"/>
          <a:stretch>
            <a:fillRect/>
          </a:stretch>
        </p:blipFill>
        <p:spPr>
          <a:xfrm rot="16199962">
            <a:off x="1134071" y="-1134071"/>
            <a:ext cx="6875860" cy="9144001"/>
          </a:xfrm>
          <a:prstGeom prst="rect">
            <a:avLst/>
          </a:prstGeom>
          <a:ln w="12700"/>
        </p:spPr>
      </p:pic>
      <p:pic>
        <p:nvPicPr>
          <p:cNvPr id="13" name="cover2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" y="2363643"/>
            <a:ext cx="2294930" cy="2878387"/>
          </a:xfrm>
          <a:prstGeom prst="rect">
            <a:avLst/>
          </a:prstGeom>
          <a:ln w="12700"/>
        </p:spPr>
      </p:pic>
      <p:sp>
        <p:nvSpPr>
          <p:cNvPr id="14" name="Shape 14"/>
          <p:cNvSpPr/>
          <p:nvPr/>
        </p:nvSpPr>
        <p:spPr>
          <a:xfrm>
            <a:off x="464107" y="5223977"/>
            <a:ext cx="2571751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58702" marR="58702" algn="ctr" defTabSz="1295400">
              <a:lnSpc>
                <a:spcPts val="2300"/>
              </a:lnSpc>
              <a:defRPr sz="1400" b="1" spc="15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r>
              <a:rPr sz="984">
                <a:hlinkClick r:id="rId3"/>
              </a:rPr>
              <a:t>http://algs4.cs.princeton.edu</a:t>
            </a:r>
          </a:p>
        </p:txBody>
      </p:sp>
      <p:sp>
        <p:nvSpPr>
          <p:cNvPr id="15" name="Shape 15"/>
          <p:cNvSpPr/>
          <p:nvPr/>
        </p:nvSpPr>
        <p:spPr>
          <a:xfrm>
            <a:off x="3964751" y="2812852"/>
            <a:ext cx="458158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0" y="0"/>
            <a:ext cx="9144000" cy="750094"/>
          </a:xfrm>
          <a:prstGeom prst="rect">
            <a:avLst/>
          </a:prstGeom>
          <a:solidFill>
            <a:srgbClr val="8D3124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58702" marR="58702" defTabSz="1295400">
              <a:defRPr sz="5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rPr sz="3656"/>
              <a:t>Algorithms</a:t>
            </a:r>
          </a:p>
        </p:txBody>
      </p:sp>
      <p:sp>
        <p:nvSpPr>
          <p:cNvPr id="17" name="Shape 17"/>
          <p:cNvSpPr/>
          <p:nvPr/>
        </p:nvSpPr>
        <p:spPr>
          <a:xfrm>
            <a:off x="3955852" y="178594"/>
            <a:ext cx="3393281" cy="383977"/>
          </a:xfrm>
          <a:prstGeom prst="rect">
            <a:avLst/>
          </a:prstGeom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L="58702" marR="58702" defTabSz="1295400">
              <a:defRPr sz="2100" cap="small" spc="10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pPr>
              <a:defRPr cap="none"/>
            </a:pPr>
            <a:r>
              <a:rPr sz="1477" cap="small"/>
              <a:t>Robert Sedgewick  |  Kevin Wayne</a:t>
            </a:r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929063" y="2348508"/>
            <a:ext cx="4795242" cy="383977"/>
          </a:xfrm>
          <a:prstGeom prst="rect">
            <a:avLst/>
          </a:prstGeom>
        </p:spPr>
        <p:txBody>
          <a:bodyPr anchor="ctr"/>
          <a:lstStyle>
            <a:lvl1pPr>
              <a:defRPr sz="2637" b="1" cap="small" spc="10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Shape 19"/>
          <p:cNvSpPr txBox="1">
            <a:spLocks noGrp="1"/>
          </p:cNvSpPr>
          <p:nvPr>
            <p:ph type="body" sz="half" idx="1"/>
          </p:nvPr>
        </p:nvSpPr>
        <p:spPr>
          <a:xfrm>
            <a:off x="3821906" y="2893219"/>
            <a:ext cx="4723805" cy="2705695"/>
          </a:xfrm>
          <a:prstGeom prst="rect">
            <a:avLst/>
          </a:prstGeom>
        </p:spPr>
        <p:txBody>
          <a:bodyPr lIns="50800" tIns="50800" rIns="50800" bIns="50800"/>
          <a:lstStyle>
            <a:lvl1pPr marL="309154" indent="-223234">
              <a:lnSpc>
                <a:spcPts val="3375"/>
              </a:lnSpc>
              <a:buClrTx/>
              <a:buSzPct val="100000"/>
              <a:buFontTx/>
              <a:buChar char="‣"/>
              <a:defRPr sz="2109" i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09055" indent="-223234">
              <a:lnSpc>
                <a:spcPts val="3375"/>
              </a:lnSpc>
              <a:buSzPct val="100000"/>
              <a:buFontTx/>
              <a:buChar char="‣"/>
              <a:defRPr sz="2109" i="1">
                <a:latin typeface="+mj-lt"/>
                <a:ea typeface="+mj-ea"/>
                <a:cs typeface="+mj-cs"/>
                <a:sym typeface="Helvetica"/>
              </a:defRPr>
            </a:lvl2pPr>
            <a:lvl3pPr marL="311535" indent="-223234">
              <a:lnSpc>
                <a:spcPts val="3375"/>
              </a:lnSpc>
              <a:buChar char="‣"/>
              <a:defRPr sz="2109" i="1">
                <a:latin typeface="+mj-lt"/>
                <a:ea typeface="+mj-ea"/>
                <a:cs typeface="+mj-cs"/>
                <a:sym typeface="Helvetica"/>
              </a:defRPr>
            </a:lvl3pPr>
            <a:lvl4pPr marL="309055" indent="-223234">
              <a:lnSpc>
                <a:spcPts val="3375"/>
              </a:lnSpc>
              <a:buChar char="‣"/>
              <a:defRPr sz="2109" i="1">
                <a:latin typeface="+mj-lt"/>
                <a:ea typeface="+mj-ea"/>
                <a:cs typeface="+mj-cs"/>
                <a:sym typeface="Helvetica"/>
              </a:defRPr>
            </a:lvl4pPr>
            <a:lvl5pPr marL="312528" indent="-223234">
              <a:lnSpc>
                <a:spcPts val="3375"/>
              </a:lnSpc>
              <a:buChar char="‣"/>
              <a:defRPr sz="2109" i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sz="quarter" idx="2"/>
          </p:nvPr>
        </p:nvSpPr>
        <p:spPr>
          <a:xfrm>
            <a:off x="8787809" y="6505566"/>
            <a:ext cx="384722" cy="37959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22353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21515-B696-4532-8DCB-494250A0BC6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900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83C7E-E4F6-4037-9D1C-9D919A8AF5D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6788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CC16EE-9CBA-44E3-AFB1-1F2FF4473CD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6077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6C302-F7EC-4AF9-96FD-51299E16B02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224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EAEC44-1521-4C36-BFE7-B0A847E7D2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582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02265-E9EE-4186-AD2B-778DFD4005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1234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66738"/>
            <a:ext cx="2171700" cy="5757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566738"/>
            <a:ext cx="6362700" cy="5757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8D2E4-E4B9-4838-B8EC-4CC3649DC8F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0845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6738"/>
            <a:ext cx="7543800" cy="487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2932B9-E0F3-4D71-B628-E4201E7C78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2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8001000" cy="571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446469" indent="-357175">
              <a:buSzPct val="166666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398601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sz="quarter" idx="13"/>
          </p:nvPr>
        </p:nvSpPr>
        <p:spPr>
          <a:xfrm>
            <a:off x="285750" y="337662"/>
            <a:ext cx="7858125" cy="3052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00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endpapers.pdf"/>
          <p:cNvPicPr>
            <a:picLocks noChangeAspect="1"/>
          </p:cNvPicPr>
          <p:nvPr/>
        </p:nvPicPr>
        <p:blipFill>
          <a:blip r:embed="rId2">
            <a:alphaModFix amt="20000"/>
          </a:blip>
          <a:srcRect l="24870" t="6296" r="16541" b="31489"/>
          <a:stretch>
            <a:fillRect/>
          </a:stretch>
        </p:blipFill>
        <p:spPr>
          <a:xfrm rot="16199962">
            <a:off x="1134071" y="-1134071"/>
            <a:ext cx="6875860" cy="9144001"/>
          </a:xfrm>
          <a:prstGeom prst="rect">
            <a:avLst/>
          </a:prstGeom>
          <a:ln w="12700"/>
        </p:spPr>
      </p:pic>
      <p:sp>
        <p:nvSpPr>
          <p:cNvPr id="28" name="Shape 28"/>
          <p:cNvSpPr/>
          <p:nvPr/>
        </p:nvSpPr>
        <p:spPr>
          <a:xfrm>
            <a:off x="464107" y="5223977"/>
            <a:ext cx="2571751" cy="249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58702" marR="58702" algn="ctr" defTabSz="1295400">
              <a:lnSpc>
                <a:spcPts val="2300"/>
              </a:lnSpc>
              <a:defRPr sz="1400" b="1" spc="15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r>
              <a:rPr sz="984">
                <a:hlinkClick r:id="rId3"/>
              </a:rPr>
              <a:t>http://algs4.cs.princeton.edu</a:t>
            </a:r>
          </a:p>
        </p:txBody>
      </p:sp>
      <p:sp>
        <p:nvSpPr>
          <p:cNvPr id="29" name="Shape 29"/>
          <p:cNvSpPr/>
          <p:nvPr/>
        </p:nvSpPr>
        <p:spPr>
          <a:xfrm>
            <a:off x="3964751" y="2812852"/>
            <a:ext cx="458158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pic>
        <p:nvPicPr>
          <p:cNvPr id="30" name="cover-gray2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9" y="2366367"/>
            <a:ext cx="2294930" cy="2878387"/>
          </a:xfrm>
          <a:prstGeom prst="rect">
            <a:avLst/>
          </a:prstGeom>
          <a:ln w="12700"/>
        </p:spPr>
      </p:pic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929063" y="2348508"/>
            <a:ext cx="4795242" cy="383977"/>
          </a:xfrm>
          <a:prstGeom prst="rect">
            <a:avLst/>
          </a:prstGeom>
        </p:spPr>
        <p:txBody>
          <a:bodyPr anchor="ctr"/>
          <a:lstStyle>
            <a:lvl1pPr>
              <a:defRPr sz="2637" b="1" cap="small" spc="105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body" sz="half" idx="1"/>
          </p:nvPr>
        </p:nvSpPr>
        <p:spPr>
          <a:xfrm>
            <a:off x="3821906" y="2893219"/>
            <a:ext cx="4723805" cy="2705695"/>
          </a:xfrm>
          <a:prstGeom prst="rect">
            <a:avLst/>
          </a:prstGeom>
        </p:spPr>
        <p:txBody>
          <a:bodyPr lIns="50800" tIns="50800" rIns="50800" bIns="50800"/>
          <a:lstStyle>
            <a:lvl1pPr marL="309154" indent="-223234">
              <a:lnSpc>
                <a:spcPts val="3375"/>
              </a:lnSpc>
              <a:buClrTx/>
              <a:buSzPct val="100000"/>
              <a:buFontTx/>
              <a:buChar char="‣"/>
              <a:defRPr sz="2109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1pPr>
            <a:lvl2pPr marL="309055" indent="-223234">
              <a:lnSpc>
                <a:spcPts val="3375"/>
              </a:lnSpc>
              <a:buSzPct val="100000"/>
              <a:buFontTx/>
              <a:buChar char="‣"/>
              <a:defRPr sz="2109" i="1">
                <a:latin typeface="+mj-lt"/>
                <a:ea typeface="+mj-ea"/>
                <a:cs typeface="+mj-cs"/>
                <a:sym typeface="Helvetica"/>
              </a:defRPr>
            </a:lvl2pPr>
            <a:lvl3pPr marL="311535" indent="-223234">
              <a:lnSpc>
                <a:spcPts val="3375"/>
              </a:lnSpc>
              <a:buChar char="‣"/>
              <a:defRPr sz="2109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3pPr>
            <a:lvl4pPr marL="309055" indent="-223234">
              <a:lnSpc>
                <a:spcPts val="3375"/>
              </a:lnSpc>
              <a:buChar char="‣"/>
              <a:defRPr sz="2109" i="1">
                <a:latin typeface="+mj-lt"/>
                <a:ea typeface="+mj-ea"/>
                <a:cs typeface="+mj-cs"/>
                <a:sym typeface="Helvetica"/>
              </a:defRPr>
            </a:lvl4pPr>
            <a:lvl5pPr marL="312528" indent="-223234">
              <a:lnSpc>
                <a:spcPts val="3375"/>
              </a:lnSpc>
              <a:buChar char="‣"/>
              <a:defRPr sz="2109" i="1">
                <a:solidFill>
                  <a:srgbClr val="BABABA"/>
                </a:solidFill>
                <a:uFill>
                  <a:solidFill>
                    <a:srgbClr val="BABABA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sldNum" sz="quarter" idx="2"/>
          </p:nvPr>
        </p:nvSpPr>
        <p:spPr>
          <a:xfrm>
            <a:off x="8787809" y="6505566"/>
            <a:ext cx="384722" cy="37959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5049454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sz="quarter" idx="13"/>
          </p:nvPr>
        </p:nvSpPr>
        <p:spPr>
          <a:xfrm>
            <a:off x="285750" y="337662"/>
            <a:ext cx="7858125" cy="3052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32145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687" cap="all" spc="84">
                <a:solidFill>
                  <a:srgbClr val="838787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37802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78393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8001000" cy="571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446469" indent="-357175">
              <a:buSzPct val="166666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365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dy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8001000" cy="571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FontTx/>
            </a:lvl1pPr>
            <a:lvl2pPr marL="446469" indent="-357175">
              <a:buSzPct val="166666"/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01508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4"/>
          <p:cNvSpPr>
            <a:spLocks/>
          </p:cNvSpPr>
          <p:nvPr/>
        </p:nvSpPr>
        <p:spPr bwMode="auto">
          <a:xfrm>
            <a:off x="-14288" y="6380163"/>
            <a:ext cx="9158288" cy="477837"/>
          </a:xfrm>
          <a:custGeom>
            <a:avLst/>
            <a:gdLst>
              <a:gd name="T0" fmla="*/ 14288 w 5769"/>
              <a:gd name="T1" fmla="*/ 477837 h 301"/>
              <a:gd name="T2" fmla="*/ 4586288 w 5769"/>
              <a:gd name="T3" fmla="*/ 20637 h 301"/>
              <a:gd name="T4" fmla="*/ 9158288 w 5769"/>
              <a:gd name="T5" fmla="*/ 477837 h 301"/>
              <a:gd name="T6" fmla="*/ 14288 w 5769"/>
              <a:gd name="T7" fmla="*/ 477837 h 3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69" h="301">
                <a:moveTo>
                  <a:pt x="9" y="301"/>
                </a:moveTo>
                <a:cubicBezTo>
                  <a:pt x="0" y="278"/>
                  <a:pt x="1590" y="0"/>
                  <a:pt x="2889" y="13"/>
                </a:cubicBezTo>
                <a:cubicBezTo>
                  <a:pt x="3849" y="13"/>
                  <a:pt x="5742" y="214"/>
                  <a:pt x="5769" y="301"/>
                </a:cubicBezTo>
                <a:lnTo>
                  <a:pt x="9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IE">
              <a:ea typeface="MS PGothic" panose="020B0600070205080204" pitchFamily="34" charset="-128"/>
            </a:endParaRPr>
          </a:p>
        </p:txBody>
      </p:sp>
      <p:sp>
        <p:nvSpPr>
          <p:cNvPr id="5" name="Freeform 25"/>
          <p:cNvSpPr>
            <a:spLocks/>
          </p:cNvSpPr>
          <p:nvPr/>
        </p:nvSpPr>
        <p:spPr bwMode="auto">
          <a:xfrm>
            <a:off x="0" y="0"/>
            <a:ext cx="9144000" cy="465138"/>
          </a:xfrm>
          <a:custGeom>
            <a:avLst/>
            <a:gdLst>
              <a:gd name="T0" fmla="*/ 0 w 5760"/>
              <a:gd name="T1" fmla="*/ 0 h 293"/>
              <a:gd name="T2" fmla="*/ 4557713 w 5760"/>
              <a:gd name="T3" fmla="*/ 465138 h 293"/>
              <a:gd name="T4" fmla="*/ 9144000 w 5760"/>
              <a:gd name="T5" fmla="*/ 0 h 293"/>
              <a:gd name="T6" fmla="*/ 0 w 5760"/>
              <a:gd name="T7" fmla="*/ 0 h 2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60" h="293">
                <a:moveTo>
                  <a:pt x="0" y="0"/>
                </a:moveTo>
                <a:cubicBezTo>
                  <a:pt x="27" y="46"/>
                  <a:pt x="1527" y="293"/>
                  <a:pt x="2871" y="293"/>
                </a:cubicBezTo>
                <a:cubicBezTo>
                  <a:pt x="4215" y="293"/>
                  <a:pt x="5714" y="64"/>
                  <a:pt x="576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IE">
              <a:ea typeface="MS PGothic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745456" y="5175803"/>
            <a:ext cx="5638800" cy="381000"/>
          </a:xfrm>
        </p:spPr>
        <p:txBody>
          <a:bodyPr/>
          <a:lstStyle>
            <a:lvl1pPr marL="0" indent="0" algn="r">
              <a:buFont typeface="Wingdings" charset="0"/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295400"/>
            <a:ext cx="8153400" cy="682625"/>
          </a:xfrm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10325"/>
            <a:ext cx="2133600" cy="244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581400" y="6508750"/>
            <a:ext cx="1981200" cy="244475"/>
          </a:xfrm>
          <a:prstGeom prst="rect">
            <a:avLst/>
          </a:prstGeom>
        </p:spPr>
        <p:txBody>
          <a:bodyPr/>
          <a:lstStyle>
            <a:lvl1pPr algn="r"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10325"/>
            <a:ext cx="2133600" cy="24447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047CA2B-6405-4ABF-AA59-2C3ADC09485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980" t="11604" r="7774" b="9005"/>
          <a:stretch/>
        </p:blipFill>
        <p:spPr>
          <a:xfrm>
            <a:off x="3886201" y="2057399"/>
            <a:ext cx="5257800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1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568BC1-415A-4962-9E2E-ABB54291BF4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982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2D4D3-2665-44F5-B57C-E0FE5C30B49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3161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551613"/>
            <a:ext cx="2286000" cy="32067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BD7C18-D5FD-42DF-9ADD-CAC62383CE2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507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80430" y="696440"/>
            <a:ext cx="7992070" cy="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8001000" cy="58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571500" y="892969"/>
            <a:ext cx="8001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2pPr marL="622300" indent="-495300">
              <a:buClrTx/>
              <a:buSzPct val="160000"/>
              <a:buFont typeface="ヒラギノ角ゴ ProN W3"/>
              <a:buChar char="・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003300" indent="-368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003300" indent="-368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1003300" indent="-368300">
              <a:buClrTx/>
              <a:buSzPct val="100000"/>
              <a:buFontTx/>
              <a:buChar char="–"/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 txBox="1">
            <a:spLocks noGrp="1"/>
          </p:cNvSpPr>
          <p:nvPr>
            <p:ph type="sldNum" sz="quarter" idx="2"/>
          </p:nvPr>
        </p:nvSpPr>
        <p:spPr>
          <a:xfrm>
            <a:off x="8778993" y="6505566"/>
            <a:ext cx="402354" cy="3795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ctr" defTabSz="455398"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563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</p:sldLayoutIdLst>
  <p:transition spd="med"/>
  <p:txStyles>
    <p:titleStyle>
      <a:lvl1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1pPr>
      <a:lvl2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2pPr>
      <a:lvl3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3pPr>
      <a:lvl4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4pPr>
      <a:lvl5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5pPr>
      <a:lvl6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6pPr>
      <a:lvl7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7pPr>
      <a:lvl8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8pPr>
      <a:lvl9pPr marL="41273" marR="41273" indent="0" algn="l" defTabSz="91079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969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Futura"/>
        </a:defRPr>
      </a:lvl9pPr>
    </p:titleStyle>
    <p:bodyStyle>
      <a:lvl1pPr marL="41273" marR="41273" indent="0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1pPr>
      <a:lvl2pPr marL="41273" marR="41273" indent="89294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2pPr>
      <a:lvl3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3pPr>
      <a:lvl4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4pPr>
      <a:lvl5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5pPr>
      <a:lvl6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6pPr>
      <a:lvl7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7pPr>
      <a:lvl8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8pPr>
      <a:lvl9pPr marL="41273" marR="41273" indent="446469" algn="l" defTabSz="910796" rtl="0" latinLnBrk="0">
        <a:lnSpc>
          <a:spcPts val="2742"/>
        </a:lnSpc>
        <a:spcBef>
          <a:spcPts val="0"/>
        </a:spcBef>
        <a:spcAft>
          <a:spcPts val="0"/>
        </a:spcAft>
        <a:buClr>
          <a:srgbClr val="0048AA"/>
        </a:buClr>
        <a:buSzTx/>
        <a:buFont typeface="Lucida Sans"/>
        <a:buNone/>
        <a:tabLst/>
        <a:defRPr sz="1687" b="0" i="0" u="none" strike="noStrike" cap="none" spc="0" baseline="0">
          <a:solidFill>
            <a:srgbClr val="005493"/>
          </a:solidFill>
          <a:uFill>
            <a:solidFill>
              <a:srgbClr val="0048AA"/>
            </a:solidFill>
          </a:uFill>
          <a:latin typeface="Lucida Sans"/>
          <a:ea typeface="Lucida Sans"/>
          <a:cs typeface="Lucida Sans"/>
          <a:sym typeface="Lucida Sans"/>
        </a:defRPr>
      </a:lvl9pPr>
    </p:bodyStyle>
    <p:otherStyle>
      <a:lvl1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1pPr>
      <a:lvl2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2pPr>
      <a:lvl3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3pPr>
      <a:lvl4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4pPr>
      <a:lvl5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5pPr>
      <a:lvl6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6pPr>
      <a:lvl7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7pPr>
      <a:lvl8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8pPr>
      <a:lvl9pPr marL="0" marR="0" indent="0" algn="ctr" defTabSz="45539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Lucida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Freeform 59"/>
          <p:cNvSpPr>
            <a:spLocks/>
          </p:cNvSpPr>
          <p:nvPr/>
        </p:nvSpPr>
        <p:spPr bwMode="invGray">
          <a:xfrm>
            <a:off x="-14288" y="6457950"/>
            <a:ext cx="9158288" cy="414338"/>
          </a:xfrm>
          <a:custGeom>
            <a:avLst/>
            <a:gdLst>
              <a:gd name="T0" fmla="*/ 14288 w 5769"/>
              <a:gd name="T1" fmla="*/ 414338 h 301"/>
              <a:gd name="T2" fmla="*/ 4586288 w 5769"/>
              <a:gd name="T3" fmla="*/ 17895 h 301"/>
              <a:gd name="T4" fmla="*/ 9158288 w 5769"/>
              <a:gd name="T5" fmla="*/ 414338 h 301"/>
              <a:gd name="T6" fmla="*/ 14288 w 5769"/>
              <a:gd name="T7" fmla="*/ 414338 h 3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69" h="301">
                <a:moveTo>
                  <a:pt x="9" y="301"/>
                </a:moveTo>
                <a:cubicBezTo>
                  <a:pt x="0" y="278"/>
                  <a:pt x="1590" y="0"/>
                  <a:pt x="2889" y="13"/>
                </a:cubicBezTo>
                <a:cubicBezTo>
                  <a:pt x="3849" y="13"/>
                  <a:pt x="5742" y="214"/>
                  <a:pt x="5769" y="301"/>
                </a:cubicBezTo>
                <a:lnTo>
                  <a:pt x="9" y="3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IE">
              <a:ea typeface="MS PGothic" panose="020B0600070205080204" pitchFamily="34" charset="-128"/>
            </a:endParaRPr>
          </a:p>
        </p:txBody>
      </p:sp>
      <p:sp>
        <p:nvSpPr>
          <p:cNvPr id="1084" name="Freeform 60"/>
          <p:cNvSpPr>
            <a:spLocks/>
          </p:cNvSpPr>
          <p:nvPr/>
        </p:nvSpPr>
        <p:spPr bwMode="invGray">
          <a:xfrm>
            <a:off x="0" y="0"/>
            <a:ext cx="9144000" cy="457200"/>
          </a:xfrm>
          <a:custGeom>
            <a:avLst/>
            <a:gdLst>
              <a:gd name="T0" fmla="*/ 0 w 5760"/>
              <a:gd name="T1" fmla="*/ 0 h 293"/>
              <a:gd name="T2" fmla="*/ 4557713 w 5760"/>
              <a:gd name="T3" fmla="*/ 457200 h 293"/>
              <a:gd name="T4" fmla="*/ 9144000 w 5760"/>
              <a:gd name="T5" fmla="*/ 0 h 293"/>
              <a:gd name="T6" fmla="*/ 0 w 5760"/>
              <a:gd name="T7" fmla="*/ 0 h 2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60" h="293">
                <a:moveTo>
                  <a:pt x="0" y="0"/>
                </a:moveTo>
                <a:cubicBezTo>
                  <a:pt x="27" y="46"/>
                  <a:pt x="1527" y="293"/>
                  <a:pt x="2871" y="293"/>
                </a:cubicBezTo>
                <a:cubicBezTo>
                  <a:pt x="4215" y="293"/>
                  <a:pt x="5714" y="64"/>
                  <a:pt x="576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IE">
              <a:ea typeface="MS PGothic" panose="020B0600070205080204" pitchFamily="34" charset="-128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91288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24800" y="6491288"/>
            <a:ext cx="8382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0AD0D1E-83E8-41DC-888C-1CB2BAB4882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0" y="566738"/>
            <a:ext cx="754380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pic>
        <p:nvPicPr>
          <p:cNvPr id="1032" name="Picture 65" descr="7a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693738"/>
            <a:ext cx="110490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63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</p:sldLayoutIdLst>
  <p:hf sldNum="0" hdr="0" dt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ＭＳ Ｐゴシック" panose="020B0600070205080204" pitchFamily="34" charset="-128"/>
          <a:cs typeface="ＭＳ Ｐゴシック" charset="0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anose="020B0600070205080204" pitchFamily="34" charset="-128"/>
          <a:cs typeface="ＭＳ Ｐゴシック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anose="020B0600070205080204" pitchFamily="34" charset="-128"/>
          <a:cs typeface="ＭＳ Ｐゴシック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anose="020B0600070205080204" pitchFamily="34" charset="-128"/>
          <a:cs typeface="ＭＳ Ｐゴシック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anose="020B0600070205080204" pitchFamily="34" charset="-128"/>
          <a:cs typeface="ＭＳ Ｐゴシック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ＭＳ Ｐゴシック" panose="020B0600070205080204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  <a:ea typeface="ＭＳ Ｐゴシック" panose="020B0600070205080204" pitchFamily="34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ＭＳ Ｐゴシック" panose="020B0600070205080204" pitchFamily="34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algs4.cs.princeton.edu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algs4.cs.princeton.edu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algs4.cs.princeton.edu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lgs4.cs.princeton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algs4.cs.princeton.edu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1"/>
          <p:cNvSpPr>
            <a:spLocks noChangeArrowheads="1"/>
          </p:cNvSpPr>
          <p:nvPr/>
        </p:nvSpPr>
        <p:spPr bwMode="auto">
          <a:xfrm>
            <a:off x="8243888" y="2076450"/>
            <a:ext cx="87312" cy="2174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6765925" y="34813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extLst>
            <a:ext uri="{FAA26D3D-D897-4be2-8F04-BA451C77F1D7}"/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sz="3600" dirty="0">
                <a:cs typeface="+mj-cs"/>
              </a:rPr>
              <a:t>Algorithm Design &amp; Problem Solving:</a:t>
            </a:r>
            <a:br>
              <a:rPr lang="en-US" dirty="0">
                <a:cs typeface="+mj-cs"/>
              </a:rPr>
            </a:br>
            <a:r>
              <a:rPr lang="en-US" dirty="0">
                <a:cs typeface="+mj-cs"/>
              </a:rPr>
              <a:t>Algorithm Analysis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analysis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Standard plot. 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Plot running time 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800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vs. input size 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pic>
        <p:nvPicPr>
          <p:cNvPr id="254" name="DataPlot.png"/>
          <p:cNvPicPr>
            <a:picLocks noChangeAspect="1"/>
          </p:cNvPicPr>
          <p:nvPr/>
        </p:nvPicPr>
        <p:blipFill>
          <a:blip r:embed="rId2"/>
          <a:srcRect r="46228" b="6250"/>
          <a:stretch>
            <a:fillRect/>
          </a:stretch>
        </p:blipFill>
        <p:spPr>
          <a:xfrm>
            <a:off x="2044991" y="2107406"/>
            <a:ext cx="4442816" cy="3920133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analysis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630984" cy="5345788"/>
          </a:xfrm>
          <a:prstGeom prst="rect">
            <a:avLst/>
          </a:prstGeom>
        </p:spPr>
        <p:txBody>
          <a:bodyPr/>
          <a:lstStyle/>
          <a:p>
            <a:r>
              <a:rPr sz="2000" dirty="0">
                <a:uFill>
                  <a:solidFill>
                    <a:srgbClr val="000000"/>
                  </a:solidFill>
                </a:uFill>
              </a:rPr>
              <a:t>Log-log plot.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Plot running time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T</a:t>
            </a:r>
            <a:r>
              <a:rPr sz="2000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vs. input size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using 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log-log scale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lang="en-GB" sz="2000" dirty="0"/>
          </a:p>
          <a:p>
            <a:endParaRPr lang="en-GB" sz="2000" dirty="0"/>
          </a:p>
          <a:p>
            <a:r>
              <a:rPr sz="2000" dirty="0"/>
              <a:t>Regression.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Fit straight line through data points: 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a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i="1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b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.</a:t>
            </a:r>
          </a:p>
          <a:p>
            <a:r>
              <a:rPr sz="2000" dirty="0"/>
              <a:t>Hypothesis.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running time is about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1.006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10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–10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2.999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seconds.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grpSp>
        <p:nvGrpSpPr>
          <p:cNvPr id="261" name="Group 261"/>
          <p:cNvGrpSpPr/>
          <p:nvPr/>
        </p:nvGrpSpPr>
        <p:grpSpPr>
          <a:xfrm>
            <a:off x="6612592" y="5469141"/>
            <a:ext cx="1199417" cy="892969"/>
            <a:chOff x="0" y="0"/>
            <a:chExt cx="1705836" cy="1270000"/>
          </a:xfrm>
        </p:grpSpPr>
        <p:sp>
          <p:nvSpPr>
            <p:cNvPr id="259" name="Shape 259"/>
            <p:cNvSpPr/>
            <p:nvPr/>
          </p:nvSpPr>
          <p:spPr>
            <a:xfrm>
              <a:off x="43583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 dirty="0"/>
                <a:t>power law</a:t>
              </a:r>
            </a:p>
          </p:txBody>
        </p:sp>
        <p:sp>
          <p:nvSpPr>
            <p:cNvPr id="260" name="Shape 260"/>
            <p:cNvSpPr/>
            <p:nvPr/>
          </p:nvSpPr>
          <p:spPr>
            <a:xfrm flipV="1">
              <a:off x="0" y="241986"/>
              <a:ext cx="414856" cy="23448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7470715" y="5915625"/>
            <a:ext cx="1216085" cy="892969"/>
            <a:chOff x="0" y="0"/>
            <a:chExt cx="1729542" cy="1270000"/>
          </a:xfrm>
        </p:grpSpPr>
        <p:sp>
          <p:nvSpPr>
            <p:cNvPr id="262" name="Shape 262"/>
            <p:cNvSpPr/>
            <p:nvPr/>
          </p:nvSpPr>
          <p:spPr>
            <a:xfrm>
              <a:off x="45954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 dirty="0"/>
                <a:t>slope</a:t>
              </a:r>
            </a:p>
          </p:txBody>
        </p:sp>
        <p:sp>
          <p:nvSpPr>
            <p:cNvPr id="263" name="Shape 263"/>
            <p:cNvSpPr/>
            <p:nvPr/>
          </p:nvSpPr>
          <p:spPr>
            <a:xfrm flipV="1">
              <a:off x="0" y="227875"/>
              <a:ext cx="414856" cy="2344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265" name="DataPlot.pdf"/>
          <p:cNvPicPr>
            <a:picLocks noChangeAspect="1"/>
          </p:cNvPicPr>
          <p:nvPr/>
        </p:nvPicPr>
        <p:blipFill>
          <a:blip r:embed="rId3"/>
          <a:srcRect l="63439" b="6250"/>
          <a:stretch>
            <a:fillRect/>
          </a:stretch>
        </p:blipFill>
        <p:spPr>
          <a:xfrm>
            <a:off x="1784343" y="1759221"/>
            <a:ext cx="2917607" cy="3786188"/>
          </a:xfrm>
          <a:prstGeom prst="rect">
            <a:avLst/>
          </a:prstGeom>
          <a:ln w="12700"/>
        </p:spPr>
      </p:pic>
      <p:sp>
        <p:nvSpPr>
          <p:cNvPr id="266" name="Shape 266"/>
          <p:cNvSpPr/>
          <p:nvPr/>
        </p:nvSpPr>
        <p:spPr>
          <a:xfrm>
            <a:off x="5092922" y="2825408"/>
            <a:ext cx="2643188" cy="1602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1273" marR="41273" lvl="1" defTabSz="910796">
              <a:lnSpc>
                <a:spcPct val="120000"/>
              </a:lnSpc>
              <a:buClr>
                <a:srgbClr val="0048AA"/>
              </a:buClr>
              <a:buFont typeface="Lucida Sans"/>
              <a:def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lg(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1687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)) =  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lg 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+ c</a:t>
            </a:r>
            <a:endParaRPr sz="1687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273" marR="41273" lvl="1" defTabSz="910796">
              <a:lnSpc>
                <a:spcPct val="120000"/>
              </a:lnSpc>
              <a:buClr>
                <a:srgbClr val="0048AA"/>
              </a:buClr>
              <a:buFont typeface="Lucida Sans"/>
              <a:def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= 2.999</a:t>
            </a:r>
          </a:p>
          <a:p>
            <a:pPr marL="41273" marR="41273" lvl="1" defTabSz="910796">
              <a:lnSpc>
                <a:spcPct val="120000"/>
              </a:lnSpc>
              <a:buClr>
                <a:srgbClr val="0048AA"/>
              </a:buClr>
              <a:buFont typeface="Lucida Sans"/>
              <a:def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= -33.2103</a:t>
            </a:r>
          </a:p>
          <a:p>
            <a:pPr marL="41273" marR="41273" lvl="1" defTabSz="910796">
              <a:lnSpc>
                <a:spcPct val="120000"/>
              </a:lnSpc>
              <a:buClr>
                <a:srgbClr val="0048AA"/>
              </a:buClr>
              <a:buFont typeface="Lucida Sans"/>
              <a:def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 sz="1687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273" marR="41273" lvl="1" defTabSz="910796">
              <a:lnSpc>
                <a:spcPct val="120000"/>
              </a:lnSpc>
              <a:buClr>
                <a:srgbClr val="0048AA"/>
              </a:buClr>
              <a:buFont typeface="Lucida Sans"/>
              <a:defRPr sz="24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sz="1687" i="1" baseline="-5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) =  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 N </a:t>
            </a:r>
            <a:r>
              <a:rPr sz="1687" i="1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, where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687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sz="1687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sz="1687" i="1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c</a:t>
            </a:r>
            <a:endParaRPr sz="1687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2802942" y="3652315"/>
            <a:ext cx="9910" cy="956024"/>
          </a:xfrm>
          <a:prstGeom prst="line">
            <a:avLst/>
          </a:prstGeom>
          <a:ln w="15875">
            <a:solidFill>
              <a:srgbClr val="000000"/>
            </a:solidFill>
            <a:headEnd type="triangle" len="sm"/>
            <a:tailEnd type="triangle" len="sm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692755" y="3946922"/>
            <a:ext cx="1093249" cy="46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1273" marR="41273" algn="ctr" defTabSz="910796"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/>
              <a:t>3 orders</a:t>
            </a:r>
          </a:p>
          <a:p>
            <a:pPr marL="41273" marR="41273" algn="ctr" defTabSz="910796">
              <a:lnSpc>
                <a:spcPct val="120000"/>
              </a:lnSpc>
              <a:defRPr sz="1600"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/>
              <a:t>of magnitude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41BA5-76B6-4810-B0CA-32EBE3969A2E}"/>
              </a:ext>
            </a:extLst>
          </p:cNvPr>
          <p:cNvSpPr txBox="1"/>
          <p:nvPr/>
        </p:nvSpPr>
        <p:spPr>
          <a:xfrm>
            <a:off x="5092922" y="2463637"/>
            <a:ext cx="3639360" cy="331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321457" fontAlgn="auto">
              <a:spcBef>
                <a:spcPts val="0"/>
              </a:spcBef>
              <a:spcAft>
                <a:spcPts val="0"/>
              </a:spcAft>
            </a:pPr>
            <a:r>
              <a:rPr lang="en-US" sz="16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/>
              </a:rPr>
              <a:t>eqn</a:t>
            </a:r>
            <a:r>
              <a:rPr lang="en-US" sz="1687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/>
              </a:rPr>
              <a:t> of straight line :-y=</a:t>
            </a:r>
            <a:r>
              <a:rPr lang="en-US" sz="1687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Helvetica"/>
              </a:rPr>
              <a:t>bx+c</a:t>
            </a:r>
            <a:endParaRPr lang="en-IE" sz="1687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build="p" animBg="1" advAuto="0"/>
      <p:bldP spid="261" grpId="0" animBg="1" advAuto="0"/>
      <p:bldP spid="264" grpId="0" animBg="1" advAuto="0"/>
      <p:bldP spid="266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Prediction and validation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562570" y="1676399"/>
            <a:ext cx="8001000" cy="4922639"/>
          </a:xfrm>
          <a:prstGeom prst="rect">
            <a:avLst/>
          </a:prstGeom>
        </p:spPr>
        <p:txBody>
          <a:bodyPr/>
          <a:lstStyle/>
          <a:p>
            <a:r>
              <a:rPr sz="2000" dirty="0"/>
              <a:t>Hypothesis.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The running time is about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1.006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10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–10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2.999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seconds.</a:t>
            </a:r>
          </a:p>
          <a:p>
            <a:pPr marL="0" indent="0">
              <a:buNone/>
            </a:pPr>
            <a:b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sz="2000" dirty="0"/>
              <a:t>Predictions.</a:t>
            </a:r>
          </a:p>
          <a:p>
            <a:pPr lvl="1"/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51.0 </a:t>
            </a:r>
            <a:r>
              <a:rPr sz="1800" dirty="0"/>
              <a:t>seconds for </a:t>
            </a:r>
            <a:r>
              <a:rPr sz="18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= 8,000</a:t>
            </a:r>
            <a:r>
              <a:rPr sz="1800" dirty="0"/>
              <a:t>.</a:t>
            </a:r>
          </a:p>
          <a:p>
            <a:pPr lvl="1"/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408.1 </a:t>
            </a:r>
            <a:r>
              <a:rPr sz="1800" dirty="0"/>
              <a:t>seconds for </a:t>
            </a:r>
            <a:r>
              <a:rPr sz="18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800" dirty="0">
                <a:latin typeface="Times New Roman"/>
                <a:ea typeface="Times New Roman"/>
                <a:cs typeface="Times New Roman"/>
                <a:sym typeface="Times New Roman"/>
              </a:rPr>
              <a:t> = 16,000</a:t>
            </a:r>
            <a:r>
              <a:rPr sz="1800" dirty="0"/>
              <a:t>.</a:t>
            </a:r>
          </a:p>
          <a:p>
            <a:pPr marL="0" indent="0">
              <a:buNone/>
            </a:pPr>
            <a:br>
              <a:rPr sz="2000" dirty="0"/>
            </a:br>
            <a:r>
              <a:rPr sz="2000" dirty="0"/>
              <a:t>Observations.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grpSp>
        <p:nvGrpSpPr>
          <p:cNvPr id="277" name="Group 277"/>
          <p:cNvGrpSpPr/>
          <p:nvPr/>
        </p:nvGrpSpPr>
        <p:grpSpPr>
          <a:xfrm>
            <a:off x="4933264" y="2803063"/>
            <a:ext cx="3648166" cy="3170898"/>
            <a:chOff x="-1485883" y="-2328974"/>
            <a:chExt cx="6812332" cy="8805069"/>
          </a:xfrm>
        </p:grpSpPr>
        <p:sp>
          <p:nvSpPr>
            <p:cNvPr id="275" name="Shape 275"/>
            <p:cNvSpPr/>
            <p:nvPr/>
          </p:nvSpPr>
          <p:spPr>
            <a:xfrm>
              <a:off x="1529148" y="6049949"/>
              <a:ext cx="3797301" cy="426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>
              <a:lvl1pPr marL="58702" marR="58702" algn="ctr" defTabSz="1295400">
                <a:lnSpc>
                  <a:spcPct val="150000"/>
                </a:lnSpc>
                <a:defRPr sz="1600" b="1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sz="1125" dirty="0"/>
                <a:t>validates hypothesis!</a:t>
              </a:r>
            </a:p>
          </p:txBody>
        </p:sp>
        <p:graphicFrame>
          <p:nvGraphicFramePr>
            <p:cNvPr id="276" name="Table 276"/>
            <p:cNvGraphicFramePr/>
            <p:nvPr>
              <p:extLst>
                <p:ext uri="{D42A27DB-BD31-4B8C-83A1-F6EECF244321}">
                  <p14:modId xmlns:p14="http://schemas.microsoft.com/office/powerpoint/2010/main" val="576831986"/>
                </p:ext>
              </p:extLst>
            </p:nvPr>
          </p:nvGraphicFramePr>
          <p:xfrm>
            <a:off x="-1485883" y="-2328974"/>
            <a:ext cx="5443897" cy="7421904"/>
          </p:xfrm>
          <a:graphic>
            <a:graphicData uri="http://schemas.openxmlformats.org/drawingml/2006/table">
              <a:tbl>
                <a:tblPr firstRow="1"/>
                <a:tblGrid>
                  <a:gridCol w="122490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6904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42580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dirty="0">
                            <a:solidFill>
                              <a:schemeClr val="bg1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N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B w="28575">
                        <a:miter lim="400000"/>
                      </a:lnB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defRPr>
                        </a:pPr>
                        <a:r>
                          <a:rPr dirty="0">
                            <a:solidFill>
                              <a:schemeClr val="bg1"/>
                            </a:solidFill>
                          </a:rPr>
                          <a:t>time (seconds)  </a:t>
                        </a:r>
                        <a:r>
                          <a:rPr baseline="31999" dirty="0">
                            <a:solidFill>
                              <a:schemeClr val="bg1"/>
                            </a:solidFill>
                            <a:uFill>
                              <a:solidFill>
                                <a:srgbClr val="606060"/>
                              </a:solidFill>
                            </a:uFill>
                          </a:rPr>
                          <a:t>†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B w="28575">
                        <a:miter lim="400000"/>
                      </a:lnB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74078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8,000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51.1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74078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dirty="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8,000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51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74078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8,000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51.1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74078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16,000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dirty="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410.8</a:t>
                        </a:r>
                      </a:p>
                    </a:txBody>
                    <a:tcPr marL="50800" marR="50800" marT="50800" marB="50800" anchor="ctr" horzOverflow="overflow">
                      <a:lnL w="28575">
                        <a:miter lim="400000"/>
                      </a:lnL>
                      <a:lnR w="28575">
                        <a:miter lim="400000"/>
                      </a:lnR>
                      <a:lnT w="28575">
                        <a:miter lim="400000"/>
                      </a:lnT>
                      <a:lnB w="28575"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278" name="Shape 278"/>
          <p:cNvSpPr/>
          <p:nvPr/>
        </p:nvSpPr>
        <p:spPr>
          <a:xfrm>
            <a:off x="5732140" y="2148078"/>
            <a:ext cx="2598540" cy="558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/>
          <a:p>
            <a:pPr marL="41273" marR="41273" algn="ctr" defTabSz="910796">
              <a:lnSpc>
                <a:spcPct val="150000"/>
              </a:lnSpc>
              <a:def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 dirty="0"/>
              <a:t>"order of growth" of running</a:t>
            </a:r>
            <a:br>
              <a:rPr sz="1125" dirty="0"/>
            </a:br>
            <a:r>
              <a:rPr sz="1125" dirty="0"/>
              <a:t>time is about N</a:t>
            </a:r>
            <a:r>
              <a:rPr sz="1125" baseline="31999" dirty="0"/>
              <a:t>3</a:t>
            </a:r>
            <a:r>
              <a:rPr sz="1125" dirty="0"/>
              <a:t>  [stay tuned]</a:t>
            </a:r>
          </a:p>
        </p:txBody>
      </p:sp>
      <p:sp>
        <p:nvSpPr>
          <p:cNvPr id="279" name="Shape 279"/>
          <p:cNvSpPr/>
          <p:nvPr/>
        </p:nvSpPr>
        <p:spPr>
          <a:xfrm>
            <a:off x="7637140" y="1835289"/>
            <a:ext cx="211460" cy="279622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build="p" animBg="1" advAuto="0"/>
      <p:bldP spid="277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Experimental algorithmics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000" dirty="0"/>
              <a:t>System independent effects.</a:t>
            </a:r>
          </a:p>
          <a:p>
            <a:pPr lvl="1"/>
            <a:r>
              <a:rPr sz="1800" dirty="0"/>
              <a:t>Algorithm.</a:t>
            </a:r>
          </a:p>
          <a:p>
            <a:pPr lvl="1"/>
            <a:r>
              <a:rPr sz="1800" dirty="0"/>
              <a:t>Input data.</a:t>
            </a:r>
            <a:endParaRPr lang="en-GB" sz="1800" dirty="0"/>
          </a:p>
          <a:p>
            <a:pPr marL="89294" lvl="1" indent="0">
              <a:buNone/>
            </a:pPr>
            <a:endParaRPr sz="1800" dirty="0"/>
          </a:p>
          <a:p>
            <a:r>
              <a:rPr sz="2000" dirty="0"/>
              <a:t>System dependent effects.</a:t>
            </a:r>
          </a:p>
          <a:p>
            <a:pPr lvl="1"/>
            <a:r>
              <a:rPr sz="1800" dirty="0"/>
              <a:t>Hardware:  CPU, memory, cache, …</a:t>
            </a:r>
          </a:p>
          <a:p>
            <a:pPr lvl="1"/>
            <a:r>
              <a:rPr sz="1800" dirty="0"/>
              <a:t>Software:  compiler, interpreter, garbage collector, …</a:t>
            </a:r>
          </a:p>
          <a:p>
            <a:pPr lvl="1"/>
            <a:r>
              <a:rPr sz="1800" dirty="0"/>
              <a:t>System:  operating system, network, other apps, …</a:t>
            </a:r>
          </a:p>
          <a:p>
            <a:pPr marL="0" indent="0">
              <a:buNone/>
            </a:pPr>
            <a:br>
              <a:rPr sz="2000" dirty="0"/>
            </a:br>
            <a:br>
              <a:rPr sz="2000" dirty="0"/>
            </a:br>
            <a:r>
              <a:rPr sz="2000" dirty="0"/>
              <a:t>Bad news.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Difficult to get precise measurements.</a:t>
            </a:r>
            <a:b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sz="2000" dirty="0"/>
              <a:t>Good news.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Much easier and cheaper than other sciences.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313" name="Group 313"/>
          <p:cNvGrpSpPr/>
          <p:nvPr/>
        </p:nvGrpSpPr>
        <p:grpSpPr>
          <a:xfrm>
            <a:off x="2286000" y="5561291"/>
            <a:ext cx="1232297" cy="1232297"/>
            <a:chOff x="0" y="0"/>
            <a:chExt cx="1752600" cy="1752600"/>
          </a:xfrm>
        </p:grpSpPr>
        <p:sp>
          <p:nvSpPr>
            <p:cNvPr id="311" name="Shape 311"/>
            <p:cNvSpPr/>
            <p:nvPr/>
          </p:nvSpPr>
          <p:spPr>
            <a:xfrm>
              <a:off x="482600" y="48260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 dirty="0"/>
                <a:t>e.g., can run huge number of experiments</a:t>
              </a:r>
            </a:p>
          </p:txBody>
        </p:sp>
        <p:sp>
          <p:nvSpPr>
            <p:cNvPr id="312" name="Shape 312"/>
            <p:cNvSpPr/>
            <p:nvPr/>
          </p:nvSpPr>
          <p:spPr>
            <a:xfrm>
              <a:off x="0" y="0"/>
              <a:ext cx="468776" cy="468777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6654363" y="2465994"/>
            <a:ext cx="2030051" cy="2303860"/>
            <a:chOff x="0" y="0"/>
            <a:chExt cx="2887183" cy="3276600"/>
          </a:xfrm>
        </p:grpSpPr>
        <p:sp>
          <p:nvSpPr>
            <p:cNvPr id="314" name="Shape 314"/>
            <p:cNvSpPr/>
            <p:nvPr/>
          </p:nvSpPr>
          <p:spPr>
            <a:xfrm>
              <a:off x="423383" y="1299915"/>
              <a:ext cx="2463800" cy="794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>
              <a:lvl1pPr marL="58702" marR="58702" algn="ctr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/>
                <a:t>determines constant in power law</a:t>
              </a:r>
            </a:p>
          </p:txBody>
        </p:sp>
        <p:sp>
          <p:nvSpPr>
            <p:cNvPr id="315" name="Shape 315"/>
            <p:cNvSpPr/>
            <p:nvPr/>
          </p:nvSpPr>
          <p:spPr>
            <a:xfrm>
              <a:off x="0" y="0"/>
              <a:ext cx="266700" cy="327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142875" tIns="142875" rIns="142875" bIns="142875" numCol="1" anchor="t">
              <a:noAutofit/>
            </a:bodyPr>
            <a:lstStyle/>
            <a:p>
              <a:pPr marL="5079" marR="5079" defTabSz="910796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 sz="1547"/>
            </a:p>
          </p:txBody>
        </p:sp>
      </p:grpSp>
      <p:grpSp>
        <p:nvGrpSpPr>
          <p:cNvPr id="319" name="Group 319"/>
          <p:cNvGrpSpPr/>
          <p:nvPr/>
        </p:nvGrpSpPr>
        <p:grpSpPr>
          <a:xfrm>
            <a:off x="6654363" y="1537306"/>
            <a:ext cx="2024424" cy="928688"/>
            <a:chOff x="0" y="0"/>
            <a:chExt cx="2879179" cy="1320800"/>
          </a:xfrm>
        </p:grpSpPr>
        <p:sp>
          <p:nvSpPr>
            <p:cNvPr id="317" name="Shape 317"/>
            <p:cNvSpPr/>
            <p:nvPr/>
          </p:nvSpPr>
          <p:spPr>
            <a:xfrm>
              <a:off x="1609179" y="508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/>
            <a:p>
              <a:pPr marL="41273" marR="41273" algn="ctr" defTabSz="910796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125" dirty="0"/>
                <a:t>determines exponent</a:t>
              </a:r>
            </a:p>
            <a:p>
              <a:pPr marL="41273" marR="41273" algn="ctr" defTabSz="910796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125" dirty="0"/>
                <a:t>in power law</a:t>
              </a:r>
            </a:p>
          </p:txBody>
        </p:sp>
        <p:sp>
          <p:nvSpPr>
            <p:cNvPr id="318" name="Shape 318"/>
            <p:cNvSpPr/>
            <p:nvPr/>
          </p:nvSpPr>
          <p:spPr>
            <a:xfrm>
              <a:off x="0" y="0"/>
              <a:ext cx="190500" cy="800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142875" tIns="142875" rIns="142875" bIns="142875" numCol="1" anchor="t">
              <a:noAutofit/>
            </a:bodyPr>
            <a:lstStyle/>
            <a:p>
              <a:pPr marL="5079" marR="5079" defTabSz="910796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 sz="1547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 build="p" animBg="1" advAuto="0"/>
      <p:bldP spid="313" grpId="0" animBg="1" advAuto="0"/>
      <p:bldP spid="316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endpapers.pdf"/>
          <p:cNvPicPr>
            <a:picLocks noChangeAspect="1"/>
          </p:cNvPicPr>
          <p:nvPr/>
        </p:nvPicPr>
        <p:blipFill>
          <a:blip r:embed="rId2">
            <a:alphaModFix amt="20000"/>
          </a:blip>
          <a:srcRect l="24870" t="6296" r="16541" b="31489"/>
          <a:stretch>
            <a:fillRect/>
          </a:stretch>
        </p:blipFill>
        <p:spPr>
          <a:xfrm rot="16199962">
            <a:off x="1134071" y="-1134071"/>
            <a:ext cx="6875860" cy="9144001"/>
          </a:xfrm>
          <a:prstGeom prst="rect">
            <a:avLst/>
          </a:prstGeom>
          <a:ln w="12700"/>
        </p:spPr>
      </p:pic>
      <p:sp>
        <p:nvSpPr>
          <p:cNvPr id="342" name="Shape 342"/>
          <p:cNvSpPr/>
          <p:nvPr/>
        </p:nvSpPr>
        <p:spPr>
          <a:xfrm>
            <a:off x="464107" y="5257640"/>
            <a:ext cx="2571751" cy="18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58702" marR="58702" algn="ctr" defTabSz="1295400">
              <a:lnSpc>
                <a:spcPts val="2300"/>
              </a:lnSpc>
              <a:defRPr sz="1400" b="1" spc="15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marL="41273" marR="41273" defTabSz="910796" eaLnBrk="1" fontAlgn="auto">
              <a:lnSpc>
                <a:spcPts val="1617"/>
              </a:lnSpc>
              <a:spcBef>
                <a:spcPts val="0"/>
              </a:spcBef>
              <a:spcAft>
                <a:spcPts val="0"/>
              </a:spcAft>
            </a:pPr>
            <a:r>
              <a:rPr sz="984" kern="0" spc="108">
                <a:solidFill>
                  <a:srgbClr val="000000"/>
                </a:solidFill>
              </a:rPr>
              <a:t>http://algs4.cs.princeton.edu</a:t>
            </a:r>
          </a:p>
        </p:txBody>
      </p:sp>
      <p:sp>
        <p:nvSpPr>
          <p:cNvPr id="343" name="Shape 343"/>
          <p:cNvSpPr/>
          <p:nvPr/>
        </p:nvSpPr>
        <p:spPr>
          <a:xfrm>
            <a:off x="3964751" y="2812852"/>
            <a:ext cx="458158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321457" eaLnBrk="1" fontAlgn="auto">
              <a:spcBef>
                <a:spcPts val="0"/>
              </a:spcBef>
              <a:spcAft>
                <a:spcPts val="0"/>
              </a:spcAft>
            </a:pPr>
            <a:endParaRPr sz="844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344" name="cover-gray2.pdf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366367"/>
            <a:ext cx="2294930" cy="2878387"/>
          </a:xfrm>
          <a:prstGeom prst="rect">
            <a:avLst/>
          </a:prstGeom>
          <a:ln w="12700"/>
        </p:spPr>
      </p:pic>
      <p:sp>
        <p:nvSpPr>
          <p:cNvPr id="345" name="Shape 345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  <a:p>
            <a:r>
              <a:t>observations</a:t>
            </a:r>
          </a:p>
          <a:p>
            <a:pPr lvl="1"/>
            <a:r>
              <a:t>mathematical models</a:t>
            </a:r>
          </a:p>
          <a:p>
            <a:r>
              <a:t>order-of-growth classifications</a:t>
            </a:r>
          </a:p>
          <a:p>
            <a:r>
              <a:t>theory of algorithms</a:t>
            </a:r>
          </a:p>
          <a:p>
            <a:r>
              <a:t>memory</a:t>
            </a: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3929063" y="2348508"/>
            <a:ext cx="4933049" cy="464344"/>
          </a:xfrm>
          <a:prstGeom prst="rect">
            <a:avLst/>
          </a:prstGeom>
        </p:spPr>
        <p:txBody>
          <a:bodyPr/>
          <a:lstStyle/>
          <a:p>
            <a:r>
              <a:rPr dirty="0"/>
              <a:t>1.4  Analysis of Algorithms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Mathematical models for running time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400" dirty="0"/>
              <a:t>Total running time: 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sum of cost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´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frequency for all operations.</a:t>
            </a:r>
          </a:p>
          <a:p>
            <a:pPr lvl="1"/>
            <a:r>
              <a:rPr sz="2000" dirty="0"/>
              <a:t>Need to analyze program to determine set of operations.</a:t>
            </a:r>
          </a:p>
          <a:p>
            <a:pPr lvl="1"/>
            <a:r>
              <a:rPr sz="2000" dirty="0"/>
              <a:t>Cost depends on machine, compiler.</a:t>
            </a:r>
          </a:p>
          <a:p>
            <a:pPr lvl="1"/>
            <a:r>
              <a:rPr sz="2000" dirty="0"/>
              <a:t>Frequency depends on algorithm, input data.</a:t>
            </a:r>
          </a:p>
          <a:p>
            <a:pPr lvl="1"/>
            <a:endParaRPr sz="2000" dirty="0"/>
          </a:p>
          <a:p>
            <a:pPr lvl="1"/>
            <a:endParaRPr sz="2000" dirty="0"/>
          </a:p>
          <a:p>
            <a:pPr lvl="1"/>
            <a:endParaRPr sz="2000" dirty="0"/>
          </a:p>
          <a:p>
            <a:pPr lvl="1"/>
            <a:endParaRPr sz="2000" dirty="0"/>
          </a:p>
          <a:p>
            <a:pPr lvl="1"/>
            <a:endParaRPr sz="2000" dirty="0"/>
          </a:p>
          <a:p>
            <a:pPr lvl="1"/>
            <a:endParaRPr sz="2000" dirty="0"/>
          </a:p>
          <a:p>
            <a:endParaRPr sz="2400" dirty="0"/>
          </a:p>
          <a:p>
            <a:r>
              <a:rPr sz="24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In principle</a:t>
            </a:r>
            <a:r>
              <a:rPr sz="2400" dirty="0">
                <a:solidFill>
                  <a:srgbClr val="000000"/>
                </a:solidFill>
              </a:rPr>
              <a:t>, accurate mathematical models are available. 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51" name="donald-e-knut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582" y="3442447"/>
            <a:ext cx="1187649" cy="162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Shape 352"/>
          <p:cNvSpPr/>
          <p:nvPr/>
        </p:nvSpPr>
        <p:spPr>
          <a:xfrm>
            <a:off x="7233047" y="4839990"/>
            <a:ext cx="1290418" cy="41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1273" marR="41273" defTabSz="910796">
              <a:lnSpc>
                <a:spcPct val="120000"/>
              </a:lnSpc>
              <a:defRPr sz="1400" b="1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rPr sz="984"/>
              <a:t>Donald Knuth</a:t>
            </a:r>
            <a:br>
              <a:rPr sz="984"/>
            </a:br>
            <a:r>
              <a:rPr sz="984"/>
              <a:t>1974 Turing Award</a:t>
            </a:r>
          </a:p>
        </p:txBody>
      </p:sp>
      <p:pic>
        <p:nvPicPr>
          <p:cNvPr id="353" name="ShowCover-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7" y="3474095"/>
            <a:ext cx="1398954" cy="2045970"/>
          </a:xfrm>
          <a:prstGeom prst="rect">
            <a:avLst/>
          </a:prstGeom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354" name="ShowCover-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150" y="3474095"/>
            <a:ext cx="1401961" cy="2044526"/>
          </a:xfrm>
          <a:prstGeom prst="rect">
            <a:avLst/>
          </a:prstGeom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355" name="ShowCover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53" y="3483024"/>
            <a:ext cx="1404819" cy="2035969"/>
          </a:xfrm>
          <a:prstGeom prst="rect">
            <a:avLst/>
          </a:prstGeom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  <p:pic>
        <p:nvPicPr>
          <p:cNvPr id="356" name="0201038048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556" y="3482342"/>
            <a:ext cx="1401961" cy="2041508"/>
          </a:xfrm>
          <a:prstGeom prst="rect">
            <a:avLst/>
          </a:prstGeom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Cost of basic operations</a:t>
            </a:r>
          </a:p>
        </p:txBody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457200" y="1696640"/>
            <a:ext cx="8001000" cy="4627959"/>
          </a:xfrm>
          <a:prstGeom prst="rect">
            <a:avLst/>
          </a:prstGeom>
        </p:spPr>
        <p:txBody>
          <a:bodyPr/>
          <a:lstStyle/>
          <a:p>
            <a:r>
              <a:rPr sz="2400" dirty="0"/>
              <a:t>Challenge. 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How to estimate constants.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1357312" y="6018609"/>
            <a:ext cx="6179344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sz="1125"/>
              <a:t>† Running OS X on Macbook Pro 2.2GHz with 2GB RAM</a:t>
            </a:r>
          </a:p>
        </p:txBody>
      </p:sp>
      <p:graphicFrame>
        <p:nvGraphicFramePr>
          <p:cNvPr id="364" name="Table 364"/>
          <p:cNvGraphicFramePr/>
          <p:nvPr>
            <p:extLst>
              <p:ext uri="{D42A27DB-BD31-4B8C-83A1-F6EECF244321}">
                <p14:modId xmlns:p14="http://schemas.microsoft.com/office/powerpoint/2010/main" val="2357075759"/>
              </p:ext>
            </p:extLst>
          </p:nvPr>
        </p:nvGraphicFramePr>
        <p:xfrm>
          <a:off x="1373348" y="2426911"/>
          <a:ext cx="5865652" cy="3403280"/>
        </p:xfrm>
        <a:graphic>
          <a:graphicData uri="http://schemas.openxmlformats.org/drawingml/2006/table">
            <a:tbl>
              <a:tblPr firstRow="1"/>
              <a:tblGrid>
                <a:gridCol w="2220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9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operation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example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300"/>
                        <a:t>nanoseconds  </a:t>
                      </a:r>
                      <a:r>
                        <a:rPr sz="1300" baseline="31999">
                          <a:uFill>
                            <a:solidFill>
                              <a:srgbClr val="606060"/>
                            </a:solidFill>
                          </a:uFill>
                        </a:rPr>
                        <a:t>†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integer add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 + b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2.1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integer multiply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 * b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2.4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integer divide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 / b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5.4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floating-point add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 + b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4.6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floating-point multiply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 * b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4.2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floating-point divide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a / b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13.5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sine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Math.sin(theta)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91.3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arctangent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sym typeface="Helvetica"/>
                        </a:rPr>
                        <a:t>Math.atan2(y, x)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129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3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...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 </a:t>
            </a:r>
            <a:r>
              <a:rPr cap="small"/>
              <a:t>1-Sum</a:t>
            </a:r>
          </a:p>
        </p:txBody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400" dirty="0"/>
              <a:t>Q. </a:t>
            </a:r>
            <a:r>
              <a:rPr sz="2400" dirty="0">
                <a:solidFill>
                  <a:srgbClr val="000000"/>
                </a:solidFill>
              </a:rPr>
              <a:t> How many instructions as a function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input size </a:t>
            </a:r>
            <a:r>
              <a:rPr sz="2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1489091" y="2088550"/>
            <a:ext cx="3812977" cy="1465466"/>
          </a:xfrm>
          <a:prstGeom prst="rect">
            <a:avLst/>
          </a:prstGeom>
          <a:solidFill>
            <a:srgbClr val="CBCBCB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 err="1"/>
              <a:t>int</a:t>
            </a:r>
            <a:r>
              <a:rPr sz="1406" dirty="0"/>
              <a:t> </a:t>
            </a:r>
            <a:r>
              <a:rPr lang="en-IE" sz="1406" dirty="0"/>
              <a:t>i,</a:t>
            </a:r>
            <a:r>
              <a:rPr sz="1406" dirty="0"/>
              <a:t>count = 0;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for (</a:t>
            </a:r>
            <a:r>
              <a:rPr lang="en-IE" sz="1406" dirty="0"/>
              <a:t> </a:t>
            </a:r>
            <a:r>
              <a:rPr sz="1406" dirty="0" err="1"/>
              <a:t>i</a:t>
            </a:r>
            <a:r>
              <a:rPr sz="1406" dirty="0"/>
              <a:t> = 0; </a:t>
            </a:r>
            <a:r>
              <a:rPr sz="1406" dirty="0" err="1"/>
              <a:t>i</a:t>
            </a:r>
            <a:r>
              <a:rPr sz="1406" dirty="0"/>
              <a:t> &lt; N; </a:t>
            </a:r>
            <a:r>
              <a:rPr sz="1406" dirty="0" err="1"/>
              <a:t>i</a:t>
            </a:r>
            <a:r>
              <a:rPr sz="1406" dirty="0"/>
              <a:t>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if (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</a:t>
            </a:r>
            <a:r>
              <a:rPr sz="1406"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]</a:t>
            </a:r>
            <a:r>
              <a:rPr sz="1406" dirty="0"/>
              <a:t> == 0)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count++;</a:t>
            </a:r>
          </a:p>
        </p:txBody>
      </p:sp>
      <p:graphicFrame>
        <p:nvGraphicFramePr>
          <p:cNvPr id="379" name="Table 379"/>
          <p:cNvGraphicFramePr/>
          <p:nvPr>
            <p:extLst>
              <p:ext uri="{D42A27DB-BD31-4B8C-83A1-F6EECF244321}">
                <p14:modId xmlns:p14="http://schemas.microsoft.com/office/powerpoint/2010/main" val="1427322909"/>
              </p:ext>
            </p:extLst>
          </p:nvPr>
        </p:nvGraphicFramePr>
        <p:xfrm>
          <a:off x="1493573" y="3652242"/>
          <a:ext cx="4614333" cy="2918703"/>
        </p:xfrm>
        <a:graphic>
          <a:graphicData uri="http://schemas.openxmlformats.org/drawingml/2006/table">
            <a:tbl>
              <a:tblPr firstRow="1"/>
              <a:tblGrid>
                <a:gridCol w="2926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8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operation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frequency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variable declaration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assignment statement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4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less than compare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/>
                        <a:t>N</a:t>
                      </a:r>
                      <a:r>
                        <a:rPr sz="1400"/>
                        <a:t> + 1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equal to compare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/>
                        <a:t>N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array access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400" i="1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596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lang="en-GB"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</a:t>
                      </a:r>
                      <a:r>
                        <a:rPr sz="1300" dirty="0" err="1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ncrement</a:t>
                      </a:r>
                      <a:r>
                        <a:rPr lang="en-GB"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 ( </a:t>
                      </a:r>
                      <a:r>
                        <a:rPr lang="en-GB" sz="1300" dirty="0" err="1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</a:t>
                      </a:r>
                      <a:r>
                        <a:rPr lang="en-GB"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++ plus count++ )</a:t>
                      </a:r>
                      <a:endParaRPr sz="1300" dirty="0">
                        <a:uFill>
                          <a:solidFill>
                            <a:srgbClr val="000000"/>
                          </a:solidFill>
                        </a:uFill>
                        <a:latin typeface="Lucida Sans"/>
                        <a:ea typeface="Lucida Sans"/>
                        <a:cs typeface="Lucida Sans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 dirty="0"/>
                        <a:t>N</a:t>
                      </a:r>
                      <a:r>
                        <a:rPr sz="1400" dirty="0"/>
                        <a:t> </a:t>
                      </a:r>
                      <a:r>
                        <a:rPr sz="1300" dirty="0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to</a:t>
                      </a:r>
                      <a:r>
                        <a:rPr sz="1400" dirty="0"/>
                        <a:t> 2 </a:t>
                      </a:r>
                      <a:r>
                        <a:rPr sz="1400" i="1" dirty="0"/>
                        <a:t>N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2" name="Group 382"/>
          <p:cNvGrpSpPr/>
          <p:nvPr/>
        </p:nvGrpSpPr>
        <p:grpSpPr>
          <a:xfrm>
            <a:off x="2743198" y="3058280"/>
            <a:ext cx="3812977" cy="1655841"/>
            <a:chOff x="-1" y="0"/>
            <a:chExt cx="4297662" cy="2354973"/>
          </a:xfrm>
        </p:grpSpPr>
        <p:sp>
          <p:nvSpPr>
            <p:cNvPr id="380" name="Shape 380"/>
            <p:cNvSpPr/>
            <p:nvPr/>
          </p:nvSpPr>
          <p:spPr>
            <a:xfrm>
              <a:off x="-1" y="1"/>
              <a:ext cx="3010914" cy="202126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010914" y="0"/>
              <a:ext cx="1286747" cy="2354973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 dirty="0"/>
                <a:t>N array accesses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 </a:t>
            </a:r>
            <a:r>
              <a:rPr cap="small"/>
              <a:t>2-Sum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000" dirty="0"/>
              <a:t>Q. </a:t>
            </a:r>
            <a:r>
              <a:rPr sz="2000" dirty="0">
                <a:solidFill>
                  <a:srgbClr val="000000"/>
                </a:solidFill>
              </a:rPr>
              <a:t> How many instructions as a function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input size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grpSp>
        <p:nvGrpSpPr>
          <p:cNvPr id="420" name="Group 420"/>
          <p:cNvGrpSpPr/>
          <p:nvPr/>
        </p:nvGrpSpPr>
        <p:grpSpPr>
          <a:xfrm>
            <a:off x="886610" y="3629939"/>
            <a:ext cx="5609757" cy="2937761"/>
            <a:chOff x="81376" y="1092302"/>
            <a:chExt cx="7978319" cy="4178147"/>
          </a:xfrm>
        </p:grpSpPr>
        <p:graphicFrame>
          <p:nvGraphicFramePr>
            <p:cNvPr id="417" name="Table 417"/>
            <p:cNvGraphicFramePr/>
            <p:nvPr>
              <p:extLst>
                <p:ext uri="{D42A27DB-BD31-4B8C-83A1-F6EECF244321}">
                  <p14:modId xmlns:p14="http://schemas.microsoft.com/office/powerpoint/2010/main" val="4239617823"/>
                </p:ext>
              </p:extLst>
            </p:nvPr>
          </p:nvGraphicFramePr>
          <p:xfrm>
            <a:off x="81376" y="1092302"/>
            <a:ext cx="5055838" cy="4178147"/>
          </p:xfrm>
          <a:graphic>
            <a:graphicData uri="http://schemas.openxmlformats.org/drawingml/2006/table">
              <a:tbl>
                <a:tblPr firstRow="1"/>
                <a:tblGrid>
                  <a:gridCol w="1751713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80317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230379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rgbClr val="FFFFFF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operation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100" dirty="0">
                            <a:solidFill>
                              <a:srgbClr val="FFFFFF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frequency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tx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26055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sz="1100" dirty="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variable declaration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Times"/>
                            <a:ea typeface="Times"/>
                            <a:cs typeface="Times"/>
                            <a:sym typeface="Times"/>
                          </a:defRPr>
                        </a:pPr>
                        <a:r>
                          <a:rPr sz="1200" i="1" dirty="0"/>
                          <a:t>N</a:t>
                        </a:r>
                        <a:r>
                          <a:rPr sz="1200" dirty="0"/>
                          <a:t> + 2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6055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sz="1100" dirty="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assignment statement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Times"/>
                            <a:ea typeface="Times"/>
                            <a:cs typeface="Times"/>
                            <a:sym typeface="Times"/>
                          </a:defRPr>
                        </a:pPr>
                        <a:r>
                          <a:rPr sz="1200" i="1"/>
                          <a:t>N</a:t>
                        </a:r>
                        <a:r>
                          <a:rPr sz="1200"/>
                          <a:t> + 2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468877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sz="110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less than compare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Times"/>
                            <a:ea typeface="Times"/>
                            <a:cs typeface="Times"/>
                            <a:sym typeface="Times"/>
                          </a:defRPr>
                        </a:pPr>
                        <a:r>
                          <a:rPr sz="1200"/>
                          <a:t>½ (</a:t>
                        </a:r>
                        <a:r>
                          <a:rPr sz="1200" i="1"/>
                          <a:t>N</a:t>
                        </a:r>
                        <a:r>
                          <a:rPr sz="1200"/>
                          <a:t> + 1) (</a:t>
                        </a:r>
                        <a:r>
                          <a:rPr sz="1200" i="1"/>
                          <a:t>N</a:t>
                        </a:r>
                        <a:r>
                          <a:rPr sz="1200"/>
                          <a:t> + 2)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426055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sz="110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equal to compare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Times"/>
                            <a:ea typeface="Times"/>
                            <a:cs typeface="Times"/>
                            <a:sym typeface="Times"/>
                          </a:defRPr>
                        </a:pPr>
                        <a:r>
                          <a:rPr sz="1200"/>
                          <a:t>½ </a:t>
                        </a:r>
                        <a:r>
                          <a:rPr sz="1200" i="1"/>
                          <a:t>N</a:t>
                        </a:r>
                        <a:r>
                          <a:rPr sz="1200"/>
                          <a:t> (</a:t>
                        </a:r>
                        <a:r>
                          <a:rPr sz="1200" i="1"/>
                          <a:t>N</a:t>
                        </a:r>
                        <a:r>
                          <a:rPr sz="1200"/>
                          <a:t> − 1)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426055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sz="1100">
                            <a:solidFill>
                              <a:srgbClr val="8D3124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array access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2000">
                            <a:solidFill>
                              <a:srgbClr val="8D3124"/>
                            </a:solidFill>
                            <a:uFill>
                              <a:solidFill>
                                <a:srgbClr val="000000"/>
                              </a:solidFill>
                            </a:uFill>
                            <a:latin typeface="Times"/>
                            <a:ea typeface="Times"/>
                            <a:cs typeface="Times"/>
                            <a:sym typeface="Times"/>
                          </a:defRPr>
                        </a:pPr>
                        <a:r>
                          <a:rPr sz="1200" i="1"/>
                          <a:t>N</a:t>
                        </a:r>
                        <a:r>
                          <a:rPr sz="1200"/>
                          <a:t> (</a:t>
                        </a:r>
                        <a:r>
                          <a:rPr sz="1200" i="1"/>
                          <a:t>N</a:t>
                        </a:r>
                        <a:r>
                          <a:rPr sz="1200"/>
                          <a:t> − 1)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468563"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1800"/>
                        </a:pPr>
                        <a:r>
                          <a:rPr sz="110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rPr>
                          <a:t>increment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tc>
                    <a:txBody>
                      <a:bodyPr/>
                      <a:lstStyle/>
                      <a:p>
                        <a:pPr marL="58702" marR="58702" algn="ctr" defTabSz="1295400">
                          <a:lnSpc>
                            <a:spcPct val="130000"/>
                          </a:lnSpc>
                          <a:defRPr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Lucida Sans"/>
                            <a:ea typeface="Lucida Sans"/>
                            <a:cs typeface="Lucida Sans"/>
                            <a:sym typeface="Lucida Sans"/>
                          </a:defRPr>
                        </a:pPr>
                        <a:r>
                          <a:rPr sz="1200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½ </a:t>
                        </a:r>
                        <a:r>
                          <a:rPr sz="1200" i="1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N</a:t>
                        </a:r>
                        <a:r>
                          <a:rPr sz="1200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 (</a:t>
                        </a:r>
                        <a:r>
                          <a:rPr sz="1200" i="1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N</a:t>
                        </a:r>
                        <a:r>
                          <a:rPr sz="1200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 − 1)</a:t>
                        </a:r>
                        <a:r>
                          <a:rPr sz="1200" dirty="0"/>
                          <a:t> to </a:t>
                        </a:r>
                        <a:r>
                          <a:rPr sz="1200" i="1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N</a:t>
                        </a:r>
                        <a:r>
                          <a:rPr sz="1200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 (</a:t>
                        </a:r>
                        <a:r>
                          <a:rPr sz="1200" i="1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N</a:t>
                        </a:r>
                        <a:r>
                          <a:rPr sz="1200" dirty="0">
                            <a:latin typeface="Times"/>
                            <a:ea typeface="Times"/>
                            <a:cs typeface="Times"/>
                            <a:sym typeface="Times"/>
                          </a:rPr>
                          <a:t> − 1)</a:t>
                        </a:r>
                        <a:r>
                          <a:rPr sz="1200" dirty="0"/>
                          <a:t> </a:t>
                        </a:r>
                      </a:p>
                    </a:txBody>
                    <a:tcPr marL="50800" marR="50800" marT="50800" marB="50800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</a:tbl>
            </a:graphicData>
          </a:graphic>
        </p:graphicFrame>
        <p:sp>
          <p:nvSpPr>
            <p:cNvPr id="418" name="Shape 418"/>
            <p:cNvSpPr/>
            <p:nvPr/>
          </p:nvSpPr>
          <p:spPr>
            <a:xfrm>
              <a:off x="6329796" y="2264570"/>
              <a:ext cx="317501" cy="2057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142875" tIns="142875" rIns="142875" bIns="142875" numCol="1" anchor="t">
              <a:noAutofit/>
            </a:bodyPr>
            <a:lstStyle/>
            <a:p>
              <a:pPr marL="5079" marR="5079" defTabSz="910796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 sz="1547"/>
            </a:p>
          </p:txBody>
        </p:sp>
        <p:sp>
          <p:nvSpPr>
            <p:cNvPr id="419" name="Shape 419"/>
            <p:cNvSpPr/>
            <p:nvPr/>
          </p:nvSpPr>
          <p:spPr>
            <a:xfrm>
              <a:off x="6657407" y="3083112"/>
              <a:ext cx="1402288" cy="1242192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 dirty="0"/>
                <a:t>tedious to count exactly</a:t>
              </a:r>
            </a:p>
          </p:txBody>
        </p:sp>
      </p:grpSp>
      <p:sp>
        <p:nvSpPr>
          <p:cNvPr id="423" name="Shape 423"/>
          <p:cNvSpPr/>
          <p:nvPr/>
        </p:nvSpPr>
        <p:spPr>
          <a:xfrm>
            <a:off x="886610" y="1813527"/>
            <a:ext cx="3812977" cy="1768369"/>
          </a:xfrm>
          <a:prstGeom prst="rect">
            <a:avLst/>
          </a:prstGeom>
          <a:solidFill>
            <a:srgbClr val="CBCBCB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 err="1"/>
              <a:t>int</a:t>
            </a:r>
            <a:r>
              <a:rPr sz="1406" dirty="0"/>
              <a:t> </a:t>
            </a:r>
            <a:r>
              <a:rPr lang="en-IE" sz="1406" dirty="0" err="1"/>
              <a:t>i,j</a:t>
            </a:r>
            <a:r>
              <a:rPr lang="en-IE" sz="1406" dirty="0"/>
              <a:t>,</a:t>
            </a:r>
            <a:r>
              <a:rPr sz="1406" dirty="0"/>
              <a:t>count = 0;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for (</a:t>
            </a:r>
            <a:r>
              <a:rPr sz="1406" dirty="0" err="1"/>
              <a:t>i</a:t>
            </a:r>
            <a:r>
              <a:rPr sz="1406" dirty="0"/>
              <a:t> = 0; </a:t>
            </a:r>
            <a:r>
              <a:rPr sz="1406" dirty="0" err="1"/>
              <a:t>i</a:t>
            </a:r>
            <a:r>
              <a:rPr sz="1406" dirty="0"/>
              <a:t> &lt; N; </a:t>
            </a:r>
            <a:r>
              <a:rPr sz="1406" dirty="0" err="1"/>
              <a:t>i</a:t>
            </a:r>
            <a:r>
              <a:rPr sz="1406" dirty="0"/>
              <a:t>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for ( j = i+1; j &lt; N; </a:t>
            </a:r>
            <a:r>
              <a:rPr sz="1406" dirty="0" err="1"/>
              <a:t>j++</a:t>
            </a:r>
            <a:r>
              <a:rPr sz="1406" dirty="0"/>
              <a:t>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defRPr>
            </a:pPr>
            <a:r>
              <a:rPr sz="1406" dirty="0"/>
              <a:t>      </a:t>
            </a:r>
            <a:r>
              <a:rPr sz="1406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if (</a:t>
            </a:r>
            <a:r>
              <a:rPr sz="1406" dirty="0"/>
              <a:t>a[</a:t>
            </a:r>
            <a:r>
              <a:rPr sz="1406" dirty="0" err="1"/>
              <a:t>i</a:t>
            </a:r>
            <a:r>
              <a:rPr sz="1406" dirty="0"/>
              <a:t>] </a:t>
            </a:r>
            <a:r>
              <a:rPr sz="1406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+ </a:t>
            </a:r>
            <a:r>
              <a:rPr sz="1406" dirty="0"/>
              <a:t>a[j]</a:t>
            </a:r>
            <a:r>
              <a:rPr sz="1406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== 0)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count++;</a:t>
            </a:r>
          </a:p>
        </p:txBody>
      </p:sp>
      <p:grpSp>
        <p:nvGrpSpPr>
          <p:cNvPr id="427" name="Group 427"/>
          <p:cNvGrpSpPr/>
          <p:nvPr/>
        </p:nvGrpSpPr>
        <p:grpSpPr>
          <a:xfrm>
            <a:off x="1654519" y="3151486"/>
            <a:ext cx="7038683" cy="1031300"/>
            <a:chOff x="269516" y="182472"/>
            <a:chExt cx="10010568" cy="1466738"/>
          </a:xfrm>
        </p:grpSpPr>
        <p:pic>
          <p:nvPicPr>
            <p:cNvPr id="424" name="droppedImage.pdf"/>
            <p:cNvPicPr>
              <a:picLocks noChangeAspect="1"/>
            </p:cNvPicPr>
            <p:nvPr/>
          </p:nvPicPr>
          <p:blipFill>
            <a:blip r:embed="rId3"/>
            <a:srcRect b="397"/>
            <a:stretch>
              <a:fillRect/>
            </a:stretch>
          </p:blipFill>
          <p:spPr>
            <a:xfrm>
              <a:off x="5419772" y="407017"/>
              <a:ext cx="4860312" cy="1242193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425" name="Shape 425"/>
            <p:cNvSpPr/>
            <p:nvPr/>
          </p:nvSpPr>
          <p:spPr>
            <a:xfrm>
              <a:off x="909955" y="182472"/>
              <a:ext cx="4311872" cy="66871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69516" y="217452"/>
              <a:ext cx="5055836" cy="633735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Simplification 2:  tilde notation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sz="2000" dirty="0"/>
              <a:t>Estimate running time (or memory) as a function of input size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/>
              <a:t>.</a:t>
            </a:r>
          </a:p>
          <a:p>
            <a:pPr lvl="1"/>
            <a:r>
              <a:rPr sz="2000" dirty="0"/>
              <a:t>Ignore lower order terms.</a:t>
            </a:r>
          </a:p>
          <a:p>
            <a:pPr lvl="2"/>
            <a:r>
              <a:rPr sz="1800" dirty="0"/>
              <a:t>when </a:t>
            </a:r>
            <a:r>
              <a:rPr sz="18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800" dirty="0"/>
              <a:t> is large, terms are negligible</a:t>
            </a:r>
          </a:p>
          <a:p>
            <a:pPr lvl="2"/>
            <a:r>
              <a:rPr sz="1800" dirty="0"/>
              <a:t>when </a:t>
            </a:r>
            <a:r>
              <a:rPr sz="18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800" dirty="0"/>
              <a:t> is small, we don't care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sz="2000" dirty="0"/>
              <a:t>Ex 1.	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⅙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 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+  20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 16	~   ⅙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marL="0" indent="0">
              <a:buNone/>
            </a:pPr>
            <a:r>
              <a:rPr sz="2000" dirty="0"/>
              <a:t>Ex 2.	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⅙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  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+  100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4/3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+  56	~   ⅙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marL="0" indent="0">
              <a:buNone/>
            </a:pPr>
            <a:r>
              <a:rPr sz="2000" dirty="0"/>
              <a:t>Ex 3.	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⅙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   </a:t>
            </a:r>
            <a:r>
              <a:rPr sz="2000" baseline="-1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-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½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2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+  ⅓ 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	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~   ⅙ </a:t>
            </a:r>
            <a:r>
              <a:rPr sz="20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3</a:t>
            </a:r>
          </a:p>
          <a:p>
            <a:pPr marL="0" indent="0">
              <a:buNone/>
            </a:pPr>
            <a:br>
              <a:rPr sz="24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</a:br>
            <a:br>
              <a:rPr sz="24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</a:br>
            <a:br>
              <a:rPr sz="24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</a:br>
            <a:br>
              <a:rPr sz="24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</a:br>
            <a:br>
              <a:rPr sz="24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</a:br>
            <a:br>
              <a:rPr sz="2400" baseline="305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</a:br>
            <a:r>
              <a:rPr sz="2400" dirty="0"/>
              <a:t>Technical definition.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f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~ </a:t>
            </a:r>
            <a:r>
              <a:rPr sz="2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4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) 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means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456" name="Shape 456"/>
          <p:cNvSpPr/>
          <p:nvPr/>
        </p:nvSpPr>
        <p:spPr>
          <a:xfrm rot="5400000">
            <a:off x="2911375" y="3820974"/>
            <a:ext cx="223243" cy="1321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806"/>
                  <a:pt x="10800" y="1800"/>
                </a:cubicBezTo>
                <a:lnTo>
                  <a:pt x="10800" y="9000"/>
                </a:lnTo>
                <a:cubicBezTo>
                  <a:pt x="10800" y="9994"/>
                  <a:pt x="15635" y="10800"/>
                  <a:pt x="21600" y="10800"/>
                </a:cubicBezTo>
                <a:cubicBezTo>
                  <a:pt x="15635" y="10800"/>
                  <a:pt x="10800" y="11606"/>
                  <a:pt x="10800" y="12600"/>
                </a:cubicBezTo>
                <a:lnTo>
                  <a:pt x="10800" y="19800"/>
                </a:lnTo>
                <a:cubicBezTo>
                  <a:pt x="10800" y="20794"/>
                  <a:pt x="5965" y="21600"/>
                  <a:pt x="0" y="21600"/>
                </a:cubicBezTo>
              </a:path>
            </a:pathLst>
          </a:custGeom>
          <a:ln w="12700">
            <a:solidFill>
              <a:srgbClr val="8D3124"/>
            </a:solidFill>
          </a:ln>
        </p:spPr>
        <p:txBody>
          <a:bodyPr lIns="142875" tIns="142875" rIns="142875" bIns="142875"/>
          <a:lstStyle/>
          <a:p>
            <a:pPr marL="5079" marR="5079" defTabSz="910796">
              <a:lnSpc>
                <a:spcPct val="120000"/>
              </a:lnSpc>
              <a:defRPr sz="2200">
                <a:solidFill>
                  <a:srgbClr val="005493"/>
                </a:solidFill>
                <a:uFill>
                  <a:solidFill>
                    <a:srgbClr val="0048AA"/>
                  </a:solidFill>
                </a:uFill>
              </a:defRPr>
            </a:pPr>
            <a:endParaRPr sz="1547"/>
          </a:p>
        </p:txBody>
      </p:sp>
      <p:sp>
        <p:nvSpPr>
          <p:cNvPr id="457" name="Shape 457"/>
          <p:cNvSpPr/>
          <p:nvPr/>
        </p:nvSpPr>
        <p:spPr>
          <a:xfrm>
            <a:off x="1185153" y="4620880"/>
            <a:ext cx="3675686" cy="558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1273" marR="41273" algn="ctr" defTabSz="910796">
              <a:lnSpc>
                <a:spcPct val="150000"/>
              </a:lnSpc>
              <a:def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 dirty="0"/>
              <a:t>discard lower-order terms</a:t>
            </a:r>
            <a:br>
              <a:rPr sz="1125" dirty="0"/>
            </a:br>
            <a:r>
              <a:rPr sz="1125" dirty="0"/>
              <a:t>(e.g., N = 1000: 166.67 million vs. 166.17 million)</a:t>
            </a:r>
          </a:p>
        </p:txBody>
      </p:sp>
      <p:pic>
        <p:nvPicPr>
          <p:cNvPr id="458" name="Cub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55" y="2764190"/>
            <a:ext cx="2665545" cy="2036410"/>
          </a:xfrm>
          <a:prstGeom prst="rect">
            <a:avLst/>
          </a:prstGeom>
          <a:ln w="12700"/>
        </p:spPr>
      </p:pic>
      <p:pic>
        <p:nvPicPr>
          <p:cNvPr id="459" name="image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217180" y="5913576"/>
            <a:ext cx="2218532" cy="767953"/>
          </a:xfrm>
          <a:prstGeom prst="rect">
            <a:avLst/>
          </a:prstGeom>
          <a:solidFill>
            <a:schemeClr val="accent4">
              <a:alpha val="0"/>
            </a:schemeClr>
          </a:solidFill>
          <a:ln w="12700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build="p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/>
          <a:lstStyle/>
          <a:p>
            <a:pPr eaLnBrk="1" hangingPunct="1">
              <a:defRPr/>
            </a:pPr>
            <a:r>
              <a:rPr lang="en-US" sz="4000" dirty="0">
                <a:cs typeface="+mj-cs"/>
              </a:rPr>
              <a:t>Contents</a:t>
            </a:r>
            <a:endParaRPr lang="en-US" sz="2400" dirty="0">
              <a:solidFill>
                <a:schemeClr val="accent1"/>
              </a:solidFill>
              <a:cs typeface="+mj-cs"/>
            </a:endParaRPr>
          </a:p>
        </p:txBody>
      </p:sp>
      <p:grpSp>
        <p:nvGrpSpPr>
          <p:cNvPr id="17411" name="Group 3"/>
          <p:cNvGrpSpPr>
            <a:grpSpLocks/>
          </p:cNvGrpSpPr>
          <p:nvPr/>
        </p:nvGrpSpPr>
        <p:grpSpPr bwMode="auto">
          <a:xfrm>
            <a:off x="1828800" y="1871663"/>
            <a:ext cx="762000" cy="665162"/>
            <a:chOff x="1110" y="2656"/>
            <a:chExt cx="1549" cy="1351"/>
          </a:xfrm>
        </p:grpSpPr>
        <p:sp>
          <p:nvSpPr>
            <p:cNvPr id="17422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742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0966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17412" name="Group 7"/>
          <p:cNvGrpSpPr>
            <a:grpSpLocks/>
          </p:cNvGrpSpPr>
          <p:nvPr/>
        </p:nvGrpSpPr>
        <p:grpSpPr bwMode="auto">
          <a:xfrm>
            <a:off x="1828800" y="2786063"/>
            <a:ext cx="762000" cy="665162"/>
            <a:chOff x="3174" y="2656"/>
            <a:chExt cx="1549" cy="1351"/>
          </a:xfrm>
        </p:grpSpPr>
        <p:sp>
          <p:nvSpPr>
            <p:cNvPr id="17419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7420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0970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7413" name="Line 11"/>
          <p:cNvSpPr>
            <a:spLocks noChangeShapeType="1"/>
          </p:cNvSpPr>
          <p:nvPr/>
        </p:nvSpPr>
        <p:spPr bwMode="auto">
          <a:xfrm>
            <a:off x="2438400" y="2481263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17414" name="Text Box 13"/>
          <p:cNvSpPr txBox="1">
            <a:spLocks noChangeArrowheads="1"/>
          </p:cNvSpPr>
          <p:nvPr/>
        </p:nvSpPr>
        <p:spPr bwMode="gray">
          <a:xfrm>
            <a:off x="2025650" y="19700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415" name="Line 14"/>
          <p:cNvSpPr>
            <a:spLocks noChangeShapeType="1"/>
          </p:cNvSpPr>
          <p:nvPr/>
        </p:nvSpPr>
        <p:spPr bwMode="auto">
          <a:xfrm>
            <a:off x="2438400" y="3395663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17416" name="Text Box 16"/>
          <p:cNvSpPr txBox="1">
            <a:spLocks noChangeArrowheads="1"/>
          </p:cNvSpPr>
          <p:nvPr/>
        </p:nvSpPr>
        <p:spPr bwMode="gray">
          <a:xfrm>
            <a:off x="2025650" y="2884488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ext Box 15">
            <a:extLst>
              <a:ext uri="{FF2B5EF4-FFF2-40B4-BE49-F238E27FC236}">
                <a16:creationId xmlns:a16="http://schemas.microsoft.com/office/drawing/2014/main" id="{8FCA7B70-EC8C-9A05-ED82-962473373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876906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Observation</a:t>
            </a:r>
          </a:p>
        </p:txBody>
      </p:sp>
      <p:sp>
        <p:nvSpPr>
          <p:cNvPr id="3" name="Text Box 15">
            <a:extLst>
              <a:ext uri="{FF2B5EF4-FFF2-40B4-BE49-F238E27FC236}">
                <a16:creationId xmlns:a16="http://schemas.microsoft.com/office/drawing/2014/main" id="{39E3262B-A9B0-0E15-0BA0-8FEF79D57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844" y="2774739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Models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55DD8E-C7DC-0A06-F92F-52DACD62D82E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20608"/>
            <a:ext cx="762000" cy="665162"/>
            <a:chOff x="1110" y="2656"/>
            <a:chExt cx="1549" cy="1351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1529C392-35A6-D040-16BB-87EB1887BB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04C99B56-FD03-AE79-91CC-EA192D6D6F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3348A49A-179D-AF86-AB2C-5D59A9282C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702A5B-AC92-3EB8-9D7C-A64EE061998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535008"/>
            <a:ext cx="762000" cy="665162"/>
            <a:chOff x="3174" y="2656"/>
            <a:chExt cx="1549" cy="1351"/>
          </a:xfrm>
        </p:grpSpPr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91671EFC-3FF9-AFBA-CF00-A17A1B7CC5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9B1B7229-A6A3-212C-1706-ECD218E02B9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3731E7B8-731D-0CEF-D7B5-498CBC7CEE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/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2" name="Line 11">
            <a:extLst>
              <a:ext uri="{FF2B5EF4-FFF2-40B4-BE49-F238E27FC236}">
                <a16:creationId xmlns:a16="http://schemas.microsoft.com/office/drawing/2014/main" id="{CD08A23D-2C0E-FE1D-7BEF-76EC157DED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4230208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13" name="Text Box 13">
            <a:extLst>
              <a:ext uri="{FF2B5EF4-FFF2-40B4-BE49-F238E27FC236}">
                <a16:creationId xmlns:a16="http://schemas.microsoft.com/office/drawing/2014/main" id="{515794C8-6417-A97E-6A62-EBF37E20756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371903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B1101AC2-884D-D437-5E2B-467C14755C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5144608"/>
            <a:ext cx="4800600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E"/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76CA416C-90A7-9B46-A275-E11868B7931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4633433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F644404D-49E1-F7A5-941D-3F3E00E4E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625851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Order of Growth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A1161CCD-F45E-41B4-27A7-2B90B1B21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8844" y="4523684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Theory of Algorithms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Simplification 2:  tilde notation</a:t>
            </a: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rPr sz="2400" dirty="0"/>
              <a:t>Estimate running time (or memory) as a function of input size </a:t>
            </a:r>
            <a:r>
              <a:rPr sz="24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400" dirty="0"/>
              <a:t>.</a:t>
            </a:r>
          </a:p>
          <a:p>
            <a:pPr lvl="1"/>
            <a:r>
              <a:rPr sz="2400" dirty="0"/>
              <a:t>Ignore lower order terms.</a:t>
            </a:r>
          </a:p>
          <a:p>
            <a:pPr lvl="2"/>
            <a:r>
              <a:rPr sz="2000" dirty="0"/>
              <a:t>when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/>
              <a:t> is large, terms are negligible</a:t>
            </a:r>
          </a:p>
          <a:p>
            <a:pPr lvl="2"/>
            <a:r>
              <a:rPr sz="2000" dirty="0"/>
              <a:t>when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/>
              <a:t> is small, we don't care</a:t>
            </a:r>
          </a:p>
          <a:p>
            <a:endParaRPr sz="2800" dirty="0"/>
          </a:p>
        </p:txBody>
      </p:sp>
      <p:sp>
        <p:nvSpPr>
          <p:cNvPr id="464" name="Shape 464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graphicFrame>
        <p:nvGraphicFramePr>
          <p:cNvPr id="466" name="Table 466"/>
          <p:cNvGraphicFramePr/>
          <p:nvPr>
            <p:extLst>
              <p:ext uri="{D42A27DB-BD31-4B8C-83A1-F6EECF244321}">
                <p14:modId xmlns:p14="http://schemas.microsoft.com/office/powerpoint/2010/main" val="257191436"/>
              </p:ext>
            </p:extLst>
          </p:nvPr>
        </p:nvGraphicFramePr>
        <p:xfrm>
          <a:off x="1216752" y="3661172"/>
          <a:ext cx="6699727" cy="2768199"/>
        </p:xfrm>
        <a:graphic>
          <a:graphicData uri="http://schemas.openxmlformats.org/drawingml/2006/table">
            <a:tbl>
              <a:tblPr firstRow="1"/>
              <a:tblGrid>
                <a:gridCol w="229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3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operation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frequency</a:t>
                      </a:r>
                    </a:p>
                  </a:txBody>
                  <a:tcPr marL="35719" marR="35719" marT="35719" marB="35719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tilde notation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variable declaration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/>
                        <a:t>N</a:t>
                      </a:r>
                      <a:r>
                        <a:rPr sz="1400"/>
                        <a:t> + 2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~ </a:t>
                      </a:r>
                      <a:r>
                        <a:rPr sz="1400" i="1"/>
                        <a:t>N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assignment statement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/>
                        <a:t>N</a:t>
                      </a:r>
                      <a:r>
                        <a:rPr sz="1400"/>
                        <a:t> + 2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~ </a:t>
                      </a:r>
                      <a:r>
                        <a:rPr sz="1400" i="1"/>
                        <a:t>N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less than compare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½ (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+ 1) (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+ 2)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~ ½ </a:t>
                      </a:r>
                      <a:r>
                        <a:rPr sz="1400" i="1"/>
                        <a:t>N </a:t>
                      </a:r>
                      <a:r>
                        <a:rPr sz="14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equal to compare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½ 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(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− 1)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~ ½ </a:t>
                      </a:r>
                      <a:r>
                        <a:rPr sz="1400" i="1"/>
                        <a:t>N </a:t>
                      </a:r>
                      <a:r>
                        <a:rPr sz="14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array access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/>
                        <a:t>N</a:t>
                      </a:r>
                      <a:r>
                        <a:rPr sz="1400"/>
                        <a:t> (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− 1)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~ </a:t>
                      </a:r>
                      <a:r>
                        <a:rPr sz="1400" i="1"/>
                        <a:t>N </a:t>
                      </a:r>
                      <a:r>
                        <a:rPr sz="14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45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increment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½ 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 (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 − 1)</a:t>
                      </a:r>
                      <a:r>
                        <a:rPr sz="1400"/>
                        <a:t> to 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 (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 − 1)</a:t>
                      </a:r>
                      <a:r>
                        <a:rPr sz="1400"/>
                        <a:t> </a:t>
                      </a:r>
                    </a:p>
                  </a:txBody>
                  <a:tcPr marL="35719" marR="35719" marT="35719" marB="35719"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20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400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~ ½ </a:t>
                      </a:r>
                      <a:r>
                        <a:rPr sz="1400" i="1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N </a:t>
                      </a:r>
                      <a:r>
                        <a:rPr sz="1400" baseline="31999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1400" dirty="0"/>
                        <a:t>  to  </a:t>
                      </a:r>
                      <a:r>
                        <a:rPr sz="1400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~ </a:t>
                      </a:r>
                      <a:r>
                        <a:rPr sz="1400" i="1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N </a:t>
                      </a:r>
                      <a:r>
                        <a:rPr sz="1400" baseline="31999" dirty="0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 </a:t>
            </a:r>
            <a:r>
              <a:rPr cap="small"/>
              <a:t>2-Sum</a:t>
            </a:r>
          </a:p>
        </p:txBody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Q. 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Approximately</a:t>
            </a:r>
            <a:r>
              <a:rPr sz="2800" dirty="0">
                <a:solidFill>
                  <a:srgbClr val="000000"/>
                </a:solidFill>
              </a:rPr>
              <a:t> how many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array accesses</a:t>
            </a:r>
            <a:r>
              <a:rPr sz="2800" dirty="0">
                <a:solidFill>
                  <a:srgbClr val="000000"/>
                </a:solidFill>
              </a:rPr>
              <a:t> as a function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input size 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endParaRPr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lang="en-GB" sz="2800" dirty="0"/>
          </a:p>
          <a:p>
            <a:r>
              <a:rPr sz="2800" dirty="0"/>
              <a:t>A. 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sz="2800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 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~  N</a:t>
            </a:r>
            <a:r>
              <a:rPr sz="2800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2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array accesses.</a:t>
            </a:r>
          </a:p>
          <a:p>
            <a:r>
              <a:rPr sz="2800" dirty="0"/>
              <a:t>Bottom line.  </a:t>
            </a:r>
            <a:r>
              <a:rPr sz="2800" dirty="0">
                <a:solidFill>
                  <a:srgbClr val="000000"/>
                </a:solidFill>
              </a:rPr>
              <a:t>Use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cost model</a:t>
            </a:r>
            <a:r>
              <a:rPr sz="2800" dirty="0">
                <a:solidFill>
                  <a:srgbClr val="000000"/>
                </a:solidFill>
              </a:rPr>
              <a:t> and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tilde notation</a:t>
            </a:r>
            <a:r>
              <a:rPr sz="2800" dirty="0">
                <a:solidFill>
                  <a:srgbClr val="000000"/>
                </a:solidFill>
              </a:rPr>
              <a:t> to simplify counts.</a:t>
            </a:r>
          </a:p>
        </p:txBody>
      </p:sp>
      <p:sp>
        <p:nvSpPr>
          <p:cNvPr id="470" name="Shape 470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998376" y="2402086"/>
            <a:ext cx="4616649" cy="1768369"/>
          </a:xfrm>
          <a:prstGeom prst="rect">
            <a:avLst/>
          </a:prstGeom>
          <a:solidFill>
            <a:srgbClr val="CBCBCB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 err="1"/>
              <a:t>int</a:t>
            </a:r>
            <a:r>
              <a:rPr sz="1406" dirty="0"/>
              <a:t> </a:t>
            </a:r>
            <a:r>
              <a:rPr lang="en-IE" sz="1406" dirty="0" err="1"/>
              <a:t>i,j</a:t>
            </a:r>
            <a:r>
              <a:rPr lang="en-IE" sz="1406" dirty="0"/>
              <a:t>,</a:t>
            </a:r>
            <a:r>
              <a:rPr sz="1406" dirty="0"/>
              <a:t>count = 0;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for (</a:t>
            </a:r>
            <a:r>
              <a:rPr sz="1406" dirty="0" err="1"/>
              <a:t>i</a:t>
            </a:r>
            <a:r>
              <a:rPr sz="1406" dirty="0"/>
              <a:t> = 0; </a:t>
            </a:r>
            <a:r>
              <a:rPr sz="1406" dirty="0" err="1"/>
              <a:t>i</a:t>
            </a:r>
            <a:r>
              <a:rPr sz="1406" dirty="0"/>
              <a:t> &lt; N; </a:t>
            </a:r>
            <a:r>
              <a:rPr sz="1406" dirty="0" err="1"/>
              <a:t>i</a:t>
            </a:r>
            <a:r>
              <a:rPr sz="1406" dirty="0"/>
              <a:t>++)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for (j = i+1; j &lt; N; </a:t>
            </a:r>
            <a:r>
              <a:rPr sz="1406" dirty="0" err="1"/>
              <a:t>j++</a:t>
            </a:r>
            <a:r>
              <a:rPr sz="1406" dirty="0"/>
              <a:t>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if (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</a:t>
            </a:r>
            <a:r>
              <a:rPr sz="1406"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]</a:t>
            </a:r>
            <a:r>
              <a:rPr sz="1406" dirty="0"/>
              <a:t> + 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a[j]</a:t>
            </a:r>
            <a:r>
              <a:rPr sz="1406" dirty="0"/>
              <a:t> == 0)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count++;</a:t>
            </a:r>
          </a:p>
        </p:txBody>
      </p:sp>
      <p:sp>
        <p:nvSpPr>
          <p:cNvPr id="472" name="Shape 472"/>
          <p:cNvSpPr/>
          <p:nvPr/>
        </p:nvSpPr>
        <p:spPr>
          <a:xfrm>
            <a:off x="4273533" y="3200400"/>
            <a:ext cx="1014060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sz="1125" dirty="0"/>
              <a:t>"inner loop"</a:t>
            </a:r>
          </a:p>
        </p:txBody>
      </p:sp>
      <p:sp>
        <p:nvSpPr>
          <p:cNvPr id="473" name="Shape 473"/>
          <p:cNvSpPr/>
          <p:nvPr/>
        </p:nvSpPr>
        <p:spPr>
          <a:xfrm>
            <a:off x="3276600" y="3303445"/>
            <a:ext cx="959398" cy="1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grpSp>
        <p:nvGrpSpPr>
          <p:cNvPr id="477" name="Group 477"/>
          <p:cNvGrpSpPr/>
          <p:nvPr/>
        </p:nvGrpSpPr>
        <p:grpSpPr>
          <a:xfrm>
            <a:off x="1718700" y="3655429"/>
            <a:ext cx="5494526" cy="1272686"/>
            <a:chOff x="0" y="0"/>
            <a:chExt cx="7814435" cy="1810042"/>
          </a:xfrm>
        </p:grpSpPr>
        <p:pic>
          <p:nvPicPr>
            <p:cNvPr id="474" name="droppedImage.pdf"/>
            <p:cNvPicPr>
              <a:picLocks noChangeAspect="1"/>
            </p:cNvPicPr>
            <p:nvPr/>
          </p:nvPicPr>
          <p:blipFill>
            <a:blip r:embed="rId2"/>
            <a:srcRect b="397"/>
            <a:stretch>
              <a:fillRect/>
            </a:stretch>
          </p:blipFill>
          <p:spPr>
            <a:xfrm>
              <a:off x="3786776" y="780659"/>
              <a:ext cx="4027660" cy="102938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475" name="Shape 475"/>
            <p:cNvSpPr/>
            <p:nvPr/>
          </p:nvSpPr>
          <p:spPr>
            <a:xfrm>
              <a:off x="1017836" y="41492"/>
              <a:ext cx="2539757" cy="949551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0" y="0"/>
              <a:ext cx="3567359" cy="99070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 </a:t>
            </a:r>
            <a:r>
              <a:rPr cap="small"/>
              <a:t>3-Sum</a:t>
            </a:r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Q. 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Approximately</a:t>
            </a:r>
            <a:r>
              <a:rPr sz="2800" dirty="0">
                <a:solidFill>
                  <a:srgbClr val="000000"/>
                </a:solidFill>
              </a:rPr>
              <a:t> how many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array accesses</a:t>
            </a:r>
            <a:r>
              <a:rPr sz="2800" dirty="0">
                <a:solidFill>
                  <a:srgbClr val="000000"/>
                </a:solidFill>
              </a:rPr>
              <a:t> as a function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of input size 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?</a:t>
            </a:r>
          </a:p>
          <a:p>
            <a:endParaRPr sz="2800" dirty="0">
              <a:solidFill>
                <a:srgbClr val="000000"/>
              </a:solidFill>
            </a:endParaRPr>
          </a:p>
          <a:p>
            <a:endParaRPr lang="en-GB"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lang="en-GB" sz="2800" dirty="0"/>
          </a:p>
          <a:p>
            <a:r>
              <a:rPr sz="2800" dirty="0"/>
              <a:t>A. 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~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½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N</a:t>
            </a:r>
            <a:r>
              <a:rPr sz="2800" baseline="31999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3</a:t>
            </a:r>
            <a:r>
              <a:rPr sz="2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array accesses.</a:t>
            </a:r>
          </a:p>
          <a:p>
            <a:r>
              <a:rPr sz="2800" dirty="0"/>
              <a:t>Bottom line.  </a:t>
            </a:r>
            <a:r>
              <a:rPr sz="2800" dirty="0">
                <a:solidFill>
                  <a:srgbClr val="000000"/>
                </a:solidFill>
              </a:rPr>
              <a:t>Use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cost model</a:t>
            </a:r>
            <a:r>
              <a:rPr sz="2800" dirty="0">
                <a:solidFill>
                  <a:srgbClr val="000000"/>
                </a:solidFill>
              </a:rPr>
              <a:t> and </a:t>
            </a:r>
            <a:r>
              <a:rPr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tilde notation</a:t>
            </a:r>
            <a:r>
              <a:rPr sz="2800" dirty="0">
                <a:solidFill>
                  <a:srgbClr val="000000"/>
                </a:solidFill>
              </a:rPr>
              <a:t> to simplify counts.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774907" y="2393363"/>
            <a:ext cx="4616649" cy="2071273"/>
          </a:xfrm>
          <a:prstGeom prst="rect">
            <a:avLst/>
          </a:prstGeom>
          <a:solidFill>
            <a:srgbClr val="CBCBCB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 err="1"/>
              <a:t>int</a:t>
            </a:r>
            <a:r>
              <a:rPr sz="1406" dirty="0"/>
              <a:t> </a:t>
            </a:r>
            <a:r>
              <a:rPr lang="en-IE" sz="1406" dirty="0" err="1"/>
              <a:t>i,j,k</a:t>
            </a:r>
            <a:r>
              <a:rPr lang="en-IE" sz="1406" dirty="0"/>
              <a:t>,</a:t>
            </a:r>
            <a:r>
              <a:rPr sz="1406" dirty="0"/>
              <a:t>count = 0;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for ( </a:t>
            </a:r>
            <a:r>
              <a:rPr sz="1406" dirty="0" err="1"/>
              <a:t>i</a:t>
            </a:r>
            <a:r>
              <a:rPr sz="1406" dirty="0"/>
              <a:t> = 0; </a:t>
            </a:r>
            <a:r>
              <a:rPr sz="1406" dirty="0" err="1"/>
              <a:t>i</a:t>
            </a:r>
            <a:r>
              <a:rPr sz="1406" dirty="0"/>
              <a:t> &lt; N; </a:t>
            </a:r>
            <a:r>
              <a:rPr sz="1406" dirty="0" err="1"/>
              <a:t>i</a:t>
            </a:r>
            <a:r>
              <a:rPr sz="1406" dirty="0"/>
              <a:t>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for ( j = i+1; j &lt; N; </a:t>
            </a:r>
            <a:r>
              <a:rPr sz="1406" dirty="0" err="1"/>
              <a:t>j++</a:t>
            </a:r>
            <a:r>
              <a:rPr sz="1406" dirty="0"/>
              <a:t>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for ( k = j+1; k &lt; N; k++)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if (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</a:t>
            </a:r>
            <a:r>
              <a:rPr sz="1406"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]</a:t>
            </a:r>
            <a:r>
              <a:rPr sz="1406" dirty="0"/>
              <a:t> + 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a[j]</a:t>
            </a:r>
            <a:r>
              <a:rPr sz="1406" dirty="0"/>
              <a:t> + 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a[k]</a:t>
            </a:r>
            <a:r>
              <a:rPr sz="1406" dirty="0"/>
              <a:t> == 0)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   count++;</a:t>
            </a:r>
          </a:p>
        </p:txBody>
      </p:sp>
      <p:pic>
        <p:nvPicPr>
          <p:cNvPr id="483" name="dropped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162" y="4576308"/>
            <a:ext cx="1941450" cy="738596"/>
          </a:xfrm>
          <a:prstGeom prst="rect">
            <a:avLst/>
          </a:prstGeom>
          <a:ln w="12700"/>
        </p:spPr>
      </p:pic>
      <p:sp>
        <p:nvSpPr>
          <p:cNvPr id="484" name="Shape 484"/>
          <p:cNvSpPr/>
          <p:nvPr/>
        </p:nvSpPr>
        <p:spPr>
          <a:xfrm>
            <a:off x="2667000" y="3999884"/>
            <a:ext cx="3012162" cy="791364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4355084" y="3775935"/>
            <a:ext cx="1014060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sz="1125"/>
              <a:t>"inner loop"</a:t>
            </a:r>
          </a:p>
        </p:txBody>
      </p:sp>
      <p:sp>
        <p:nvSpPr>
          <p:cNvPr id="486" name="Shape 486"/>
          <p:cNvSpPr/>
          <p:nvPr/>
        </p:nvSpPr>
        <p:spPr>
          <a:xfrm>
            <a:off x="3322433" y="3887909"/>
            <a:ext cx="959398" cy="1"/>
          </a:xfrm>
          <a:prstGeom prst="line">
            <a:avLst/>
          </a:prstGeom>
          <a:ln w="25400">
            <a:solidFill>
              <a:srgbClr val="AB3226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133600" y="3999884"/>
            <a:ext cx="3545562" cy="791364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600200" y="3999884"/>
            <a:ext cx="4078962" cy="791363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 dirty="0"/>
              <a:t>3-Sum</a:t>
            </a:r>
            <a:r>
              <a:rPr lang="en-GB" cap="small" dirty="0"/>
              <a:t> Approximate Running Time</a:t>
            </a:r>
            <a:endParaRPr cap="small" dirty="0"/>
          </a:p>
        </p:txBody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457200" y="1447800"/>
            <a:ext cx="8630984" cy="4876800"/>
          </a:xfrm>
          <a:prstGeom prst="rect">
            <a:avLst/>
          </a:prstGeom>
        </p:spPr>
        <p:txBody>
          <a:bodyPr/>
          <a:lstStyle/>
          <a:p>
            <a:r>
              <a:rPr sz="2800" dirty="0"/>
              <a:t>Q. </a:t>
            </a:r>
            <a:r>
              <a:rPr sz="2800" dirty="0">
                <a:solidFill>
                  <a:srgbClr val="000000"/>
                </a:solidFill>
              </a:rPr>
              <a:t> </a:t>
            </a:r>
            <a:r>
              <a:rPr lang="en-GB" sz="28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How long will it take to run?</a:t>
            </a:r>
            <a:endParaRPr sz="28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lang="en-GB"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sz="2800" dirty="0">
              <a:solidFill>
                <a:srgbClr val="000000"/>
              </a:solidFill>
            </a:endParaRPr>
          </a:p>
          <a:p>
            <a:endParaRPr lang="en-GB" sz="2800" dirty="0"/>
          </a:p>
          <a:p>
            <a:r>
              <a:rPr lang="en-GB" sz="2400" dirty="0"/>
              <a:t>Only count instructions that execute most frequently – the inner loop (D)</a:t>
            </a:r>
          </a:p>
          <a:p>
            <a:r>
              <a:rPr lang="en-GB" sz="2400" dirty="0"/>
              <a:t>So, including all the variable </a:t>
            </a:r>
            <a:r>
              <a:rPr lang="en-GB" sz="2400" dirty="0" err="1"/>
              <a:t>init</a:t>
            </a:r>
            <a:r>
              <a:rPr lang="en-GB" sz="2400" dirty="0"/>
              <a:t> and add ops </a:t>
            </a:r>
          </a:p>
          <a:p>
            <a:pPr lvl="1"/>
            <a:r>
              <a:rPr lang="en-GB" sz="2000" dirty="0"/>
              <a:t>Total Time T(N) := (T</a:t>
            </a:r>
            <a:r>
              <a:rPr lang="en-GB" sz="2000" baseline="-25000" dirty="0"/>
              <a:t>1 </a:t>
            </a:r>
            <a:r>
              <a:rPr lang="en-GB" sz="2000" dirty="0"/>
              <a:t>* A) + (T</a:t>
            </a:r>
            <a:r>
              <a:rPr lang="en-GB" sz="2000" baseline="-25000" dirty="0"/>
              <a:t>2 </a:t>
            </a:r>
            <a:r>
              <a:rPr lang="en-GB" sz="2000" dirty="0"/>
              <a:t>* B) + (T</a:t>
            </a:r>
            <a:r>
              <a:rPr lang="en-GB" sz="2000" baseline="-25000" dirty="0"/>
              <a:t>3 </a:t>
            </a:r>
            <a:r>
              <a:rPr lang="en-GB" sz="2000" dirty="0"/>
              <a:t>* C) + (T</a:t>
            </a:r>
            <a:r>
              <a:rPr lang="en-GB" sz="2000" baseline="-25000" dirty="0"/>
              <a:t>4 </a:t>
            </a:r>
            <a:r>
              <a:rPr lang="en-GB" sz="2000" dirty="0"/>
              <a:t>* D) +(x</a:t>
            </a:r>
            <a:r>
              <a:rPr lang="en-GB" sz="2000" baseline="-25000" dirty="0"/>
              <a:t> </a:t>
            </a:r>
            <a:r>
              <a:rPr lang="en-GB" sz="2000" dirty="0"/>
              <a:t>* E)</a:t>
            </a:r>
          </a:p>
          <a:p>
            <a:pPr lvl="1"/>
            <a:r>
              <a:rPr lang="en-GB" sz="2000" dirty="0"/>
              <a:t>Note that E is execution dependent – how many of N’s add up to 0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2128939" y="2440591"/>
            <a:ext cx="4616649" cy="2071273"/>
          </a:xfrm>
          <a:prstGeom prst="rect">
            <a:avLst/>
          </a:prstGeom>
          <a:solidFill>
            <a:srgbClr val="CBCBCB"/>
          </a:solidFill>
          <a:ln w="12700"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 err="1"/>
              <a:t>int</a:t>
            </a:r>
            <a:r>
              <a:rPr sz="1406" dirty="0"/>
              <a:t> </a:t>
            </a:r>
            <a:r>
              <a:rPr lang="en-IE" sz="1406" dirty="0" err="1"/>
              <a:t>i,j,k</a:t>
            </a:r>
            <a:r>
              <a:rPr lang="en-IE" sz="1406" dirty="0"/>
              <a:t>,</a:t>
            </a:r>
            <a:r>
              <a:rPr sz="1406" dirty="0"/>
              <a:t>count = 0;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for ( </a:t>
            </a:r>
            <a:r>
              <a:rPr sz="1406" dirty="0" err="1"/>
              <a:t>i</a:t>
            </a:r>
            <a:r>
              <a:rPr sz="1406" dirty="0"/>
              <a:t> = 0; </a:t>
            </a:r>
            <a:r>
              <a:rPr sz="1406" dirty="0" err="1"/>
              <a:t>i</a:t>
            </a:r>
            <a:r>
              <a:rPr sz="1406" dirty="0"/>
              <a:t> &lt; N; </a:t>
            </a:r>
            <a:r>
              <a:rPr sz="1406" dirty="0" err="1"/>
              <a:t>i</a:t>
            </a:r>
            <a:r>
              <a:rPr sz="1406" dirty="0"/>
              <a:t>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for ( j = i+1; j &lt; N; </a:t>
            </a:r>
            <a:r>
              <a:rPr sz="1406" dirty="0" err="1"/>
              <a:t>j++</a:t>
            </a:r>
            <a:r>
              <a:rPr sz="1406" dirty="0"/>
              <a:t>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for ( k = j+1; k &lt; N; k++)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if (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</a:t>
            </a:r>
            <a:r>
              <a:rPr sz="1406" dirty="0" err="1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]</a:t>
            </a:r>
            <a:r>
              <a:rPr sz="1406" dirty="0"/>
              <a:t> + 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a[j]</a:t>
            </a:r>
            <a:r>
              <a:rPr sz="1406" dirty="0"/>
              <a:t> + </a:t>
            </a:r>
            <a:r>
              <a:rPr sz="1406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a[k]</a:t>
            </a:r>
            <a:r>
              <a:rPr sz="1406" dirty="0"/>
              <a:t> == 0)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   count++;</a:t>
            </a:r>
          </a:p>
        </p:txBody>
      </p:sp>
      <p:sp>
        <p:nvSpPr>
          <p:cNvPr id="485" name="Shape 485"/>
          <p:cNvSpPr/>
          <p:nvPr/>
        </p:nvSpPr>
        <p:spPr>
          <a:xfrm>
            <a:off x="4581181" y="3783987"/>
            <a:ext cx="1014060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sz="1125" dirty="0"/>
              <a:t>"inner loop"</a:t>
            </a:r>
          </a:p>
        </p:txBody>
      </p:sp>
      <p:sp>
        <p:nvSpPr>
          <p:cNvPr id="488" name="Shape 488"/>
          <p:cNvSpPr/>
          <p:nvPr/>
        </p:nvSpPr>
        <p:spPr>
          <a:xfrm flipH="1" flipV="1">
            <a:off x="1441095" y="2810314"/>
            <a:ext cx="687840" cy="9083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" name="Shape 488">
            <a:extLst>
              <a:ext uri="{FF2B5EF4-FFF2-40B4-BE49-F238E27FC236}">
                <a16:creationId xmlns:a16="http://schemas.microsoft.com/office/drawing/2014/main" id="{C0AEF06D-B798-87D6-85D8-2ACCDF6F3EC1}"/>
              </a:ext>
            </a:extLst>
          </p:cNvPr>
          <p:cNvSpPr/>
          <p:nvPr/>
        </p:nvSpPr>
        <p:spPr>
          <a:xfrm flipH="1" flipV="1">
            <a:off x="1441095" y="3303156"/>
            <a:ext cx="909738" cy="49644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Shape 488">
            <a:extLst>
              <a:ext uri="{FF2B5EF4-FFF2-40B4-BE49-F238E27FC236}">
                <a16:creationId xmlns:a16="http://schemas.microsoft.com/office/drawing/2014/main" id="{7717A82C-8308-0284-D24B-5A2E9D80137B}"/>
              </a:ext>
            </a:extLst>
          </p:cNvPr>
          <p:cNvSpPr/>
          <p:nvPr/>
        </p:nvSpPr>
        <p:spPr>
          <a:xfrm flipH="1" flipV="1">
            <a:off x="1694976" y="3609952"/>
            <a:ext cx="805214" cy="15606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4" name="Shape 488">
            <a:extLst>
              <a:ext uri="{FF2B5EF4-FFF2-40B4-BE49-F238E27FC236}">
                <a16:creationId xmlns:a16="http://schemas.microsoft.com/office/drawing/2014/main" id="{7C774EB7-228B-5A1B-C452-3A176515F807}"/>
              </a:ext>
            </a:extLst>
          </p:cNvPr>
          <p:cNvSpPr/>
          <p:nvPr/>
        </p:nvSpPr>
        <p:spPr>
          <a:xfrm flipH="1" flipV="1">
            <a:off x="1694975" y="3909009"/>
            <a:ext cx="852491" cy="54558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" name="Shape 488">
            <a:extLst>
              <a:ext uri="{FF2B5EF4-FFF2-40B4-BE49-F238E27FC236}">
                <a16:creationId xmlns:a16="http://schemas.microsoft.com/office/drawing/2014/main" id="{828F9606-73C2-C715-1E23-096696653F51}"/>
              </a:ext>
            </a:extLst>
          </p:cNvPr>
          <p:cNvSpPr/>
          <p:nvPr/>
        </p:nvSpPr>
        <p:spPr>
          <a:xfrm flipH="1">
            <a:off x="1911958" y="4374552"/>
            <a:ext cx="909738" cy="0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" name="Shape 485">
            <a:extLst>
              <a:ext uri="{FF2B5EF4-FFF2-40B4-BE49-F238E27FC236}">
                <a16:creationId xmlns:a16="http://schemas.microsoft.com/office/drawing/2014/main" id="{1DAB7617-554D-370D-64A6-F10DA5C339B0}"/>
              </a:ext>
            </a:extLst>
          </p:cNvPr>
          <p:cNvSpPr/>
          <p:nvPr/>
        </p:nvSpPr>
        <p:spPr>
          <a:xfrm flipH="1">
            <a:off x="941245" y="2627535"/>
            <a:ext cx="753731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lang="en-GB" sz="1125" dirty="0"/>
              <a:t>A   1</a:t>
            </a:r>
            <a:endParaRPr sz="1125" dirty="0"/>
          </a:p>
        </p:txBody>
      </p:sp>
      <p:sp>
        <p:nvSpPr>
          <p:cNvPr id="8" name="Shape 485">
            <a:extLst>
              <a:ext uri="{FF2B5EF4-FFF2-40B4-BE49-F238E27FC236}">
                <a16:creationId xmlns:a16="http://schemas.microsoft.com/office/drawing/2014/main" id="{BA6536BC-1A58-37BC-0EFB-53903A4CABB0}"/>
              </a:ext>
            </a:extLst>
          </p:cNvPr>
          <p:cNvSpPr/>
          <p:nvPr/>
        </p:nvSpPr>
        <p:spPr>
          <a:xfrm flipH="1">
            <a:off x="966652" y="3101179"/>
            <a:ext cx="652836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lang="en-GB" sz="1125" dirty="0"/>
              <a:t>B   N</a:t>
            </a:r>
            <a:endParaRPr sz="1125" dirty="0"/>
          </a:p>
        </p:txBody>
      </p:sp>
      <p:sp>
        <p:nvSpPr>
          <p:cNvPr id="9" name="Shape 485">
            <a:extLst>
              <a:ext uri="{FF2B5EF4-FFF2-40B4-BE49-F238E27FC236}">
                <a16:creationId xmlns:a16="http://schemas.microsoft.com/office/drawing/2014/main" id="{81995C0A-3DA9-CAEF-63DF-DBCD7D3EF60B}"/>
              </a:ext>
            </a:extLst>
          </p:cNvPr>
          <p:cNvSpPr/>
          <p:nvPr/>
        </p:nvSpPr>
        <p:spPr>
          <a:xfrm flipH="1">
            <a:off x="949510" y="3704864"/>
            <a:ext cx="909736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lang="en-GB" sz="1125" dirty="0"/>
              <a:t>D  ~n</a:t>
            </a:r>
            <a:r>
              <a:rPr lang="en-GB" sz="1125" baseline="30000" dirty="0"/>
              <a:t>3</a:t>
            </a:r>
            <a:r>
              <a:rPr lang="en-GB" sz="1125" dirty="0"/>
              <a:t>/6</a:t>
            </a:r>
            <a:endParaRPr sz="1125" dirty="0"/>
          </a:p>
        </p:txBody>
      </p:sp>
      <p:sp>
        <p:nvSpPr>
          <p:cNvPr id="10" name="Shape 485">
            <a:extLst>
              <a:ext uri="{FF2B5EF4-FFF2-40B4-BE49-F238E27FC236}">
                <a16:creationId xmlns:a16="http://schemas.microsoft.com/office/drawing/2014/main" id="{7FD9134D-B741-226A-F4AA-1CE821EB705B}"/>
              </a:ext>
            </a:extLst>
          </p:cNvPr>
          <p:cNvSpPr/>
          <p:nvPr/>
        </p:nvSpPr>
        <p:spPr>
          <a:xfrm flipH="1">
            <a:off x="941245" y="3414000"/>
            <a:ext cx="909737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lang="en-GB" sz="1125" dirty="0"/>
              <a:t>C  ~N</a:t>
            </a:r>
            <a:r>
              <a:rPr lang="en-GB" sz="1125" baseline="30000" dirty="0"/>
              <a:t>2</a:t>
            </a:r>
            <a:r>
              <a:rPr lang="en-GB" sz="1125" dirty="0"/>
              <a:t>/2</a:t>
            </a:r>
            <a:endParaRPr sz="1125" dirty="0"/>
          </a:p>
        </p:txBody>
      </p:sp>
      <p:sp>
        <p:nvSpPr>
          <p:cNvPr id="11" name="Shape 485">
            <a:extLst>
              <a:ext uri="{FF2B5EF4-FFF2-40B4-BE49-F238E27FC236}">
                <a16:creationId xmlns:a16="http://schemas.microsoft.com/office/drawing/2014/main" id="{1023858B-E156-6210-3EED-C6B84951BA47}"/>
              </a:ext>
            </a:extLst>
          </p:cNvPr>
          <p:cNvSpPr/>
          <p:nvPr/>
        </p:nvSpPr>
        <p:spPr>
          <a:xfrm flipH="1">
            <a:off x="946024" y="4083044"/>
            <a:ext cx="1586889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AB3226"/>
                </a:solidFill>
                <a:uFill>
                  <a:solidFill>
                    <a:srgbClr val="AB3226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lang="en-GB" sz="1125" dirty="0"/>
              <a:t>E   </a:t>
            </a:r>
            <a:r>
              <a:rPr lang="en-GB" sz="900" dirty="0"/>
              <a:t>input dependent</a:t>
            </a:r>
            <a:endParaRPr sz="1125" dirty="0"/>
          </a:p>
        </p:txBody>
      </p:sp>
    </p:spTree>
    <p:extLst>
      <p:ext uri="{BB962C8B-B14F-4D97-AF65-F5344CB8AC3E}">
        <p14:creationId xmlns:p14="http://schemas.microsoft.com/office/powerpoint/2010/main" val="38104152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0"/>
            <a:ext cx="8001000" cy="5715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3300"/>
              <a:t>Order of Growth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876800"/>
          </a:xfrm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t">
            <a:normAutofit/>
          </a:bodyPr>
          <a:lstStyle/>
          <a:p>
            <a:pPr marL="514350" indent="-457200" eaLnBrk="1" hangingPunct="1">
              <a:defRPr/>
            </a:pPr>
            <a:r>
              <a:rPr lang="en-US"/>
              <a:t>T(n) of 3sum function is ~N</a:t>
            </a:r>
            <a:r>
              <a:rPr lang="en-US" baseline="30000"/>
              <a:t>3</a:t>
            </a:r>
            <a:r>
              <a:rPr lang="en-US"/>
              <a:t>/6</a:t>
            </a:r>
          </a:p>
          <a:p>
            <a:pPr marL="514350" indent="-457200" eaLnBrk="1" hangingPunct="1">
              <a:defRPr/>
            </a:pPr>
            <a:r>
              <a:rPr lang="en-US" b="1"/>
              <a:t>Order of Growth </a:t>
            </a:r>
            <a:r>
              <a:rPr lang="en-US"/>
              <a:t>of function is N</a:t>
            </a:r>
            <a:r>
              <a:rPr lang="en-US" baseline="30000"/>
              <a:t>3</a:t>
            </a:r>
          </a:p>
          <a:p>
            <a:pPr marL="514350" indent="-457200" eaLnBrk="1" hangingPunct="1">
              <a:defRPr/>
            </a:pPr>
            <a:endParaRPr lang="en-US"/>
          </a:p>
          <a:p>
            <a:pPr marL="514350" indent="-457200" eaLnBrk="1" hangingPunct="1">
              <a:defRPr/>
            </a:pPr>
            <a:r>
              <a:rPr lang="en-US"/>
              <a:t>Note that this reflects what we saw with the power law </a:t>
            </a:r>
            <a:r>
              <a:rPr lang="en-US" i="1"/>
              <a:t>a</a:t>
            </a:r>
            <a:r>
              <a:rPr lang="en-US"/>
              <a:t>N</a:t>
            </a:r>
            <a:r>
              <a:rPr lang="en-US" baseline="30000"/>
              <a:t>3 </a:t>
            </a:r>
            <a:r>
              <a:rPr lang="en-US"/>
              <a:t>where </a:t>
            </a:r>
            <a:r>
              <a:rPr lang="en-US" i="1"/>
              <a:t>a</a:t>
            </a:r>
            <a:r>
              <a:rPr lang="en-US"/>
              <a:t> is some machine dependent factor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endpapers.pdf"/>
          <p:cNvPicPr>
            <a:picLocks noChangeAspect="1"/>
          </p:cNvPicPr>
          <p:nvPr/>
        </p:nvPicPr>
        <p:blipFill>
          <a:blip r:embed="rId2">
            <a:alphaModFix amt="20000"/>
          </a:blip>
          <a:srcRect l="24870" t="6296" r="16541" b="31489"/>
          <a:stretch>
            <a:fillRect/>
          </a:stretch>
        </p:blipFill>
        <p:spPr>
          <a:xfrm rot="16199962">
            <a:off x="1134071" y="-1134071"/>
            <a:ext cx="6875860" cy="9144001"/>
          </a:xfrm>
          <a:prstGeom prst="rect">
            <a:avLst/>
          </a:prstGeom>
          <a:ln w="12700"/>
        </p:spPr>
      </p:pic>
      <p:sp>
        <p:nvSpPr>
          <p:cNvPr id="546" name="Shape 546"/>
          <p:cNvSpPr/>
          <p:nvPr/>
        </p:nvSpPr>
        <p:spPr>
          <a:xfrm>
            <a:off x="464107" y="5257640"/>
            <a:ext cx="2571751" cy="18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58702" marR="58702" algn="ctr" defTabSz="1295400">
              <a:lnSpc>
                <a:spcPts val="2300"/>
              </a:lnSpc>
              <a:defRPr sz="1400" b="1" spc="15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marL="41273" marR="41273" defTabSz="910796" eaLnBrk="1" fontAlgn="auto">
              <a:lnSpc>
                <a:spcPts val="1617"/>
              </a:lnSpc>
              <a:spcBef>
                <a:spcPts val="0"/>
              </a:spcBef>
              <a:spcAft>
                <a:spcPts val="0"/>
              </a:spcAft>
            </a:pPr>
            <a:r>
              <a:rPr sz="984" kern="0" spc="108">
                <a:solidFill>
                  <a:srgbClr val="000000"/>
                </a:solidFill>
              </a:rPr>
              <a:t>http://algs4.cs.princeton.edu</a:t>
            </a:r>
          </a:p>
        </p:txBody>
      </p:sp>
      <p:sp>
        <p:nvSpPr>
          <p:cNvPr id="547" name="Shape 547"/>
          <p:cNvSpPr/>
          <p:nvPr/>
        </p:nvSpPr>
        <p:spPr>
          <a:xfrm>
            <a:off x="3964751" y="2812852"/>
            <a:ext cx="458158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321457" eaLnBrk="1" fontAlgn="auto">
              <a:spcBef>
                <a:spcPts val="0"/>
              </a:spcBef>
              <a:spcAft>
                <a:spcPts val="0"/>
              </a:spcAft>
            </a:pPr>
            <a:endParaRPr sz="844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548" name="cover-gray2.pdf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366367"/>
            <a:ext cx="2294930" cy="2878387"/>
          </a:xfrm>
          <a:prstGeom prst="rect">
            <a:avLst/>
          </a:prstGeom>
          <a:ln w="12700"/>
        </p:spPr>
      </p:pic>
      <p:sp>
        <p:nvSpPr>
          <p:cNvPr id="549" name="Shape 549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  <a:p>
            <a:r>
              <a:t>observations</a:t>
            </a:r>
          </a:p>
          <a:p>
            <a:r>
              <a:t>mathematical models</a:t>
            </a:r>
          </a:p>
          <a:p>
            <a:pPr lvl="1"/>
            <a:r>
              <a:t>order-of-growth classifications</a:t>
            </a:r>
          </a:p>
          <a:p>
            <a:r>
              <a:t>theory of algorithms</a:t>
            </a:r>
          </a:p>
          <a:p>
            <a:r>
              <a:t>memory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3929062" y="2348507"/>
            <a:ext cx="4985179" cy="383979"/>
          </a:xfrm>
          <a:prstGeom prst="rect">
            <a:avLst/>
          </a:prstGeom>
        </p:spPr>
        <p:txBody>
          <a:bodyPr/>
          <a:lstStyle/>
          <a:p>
            <a:r>
              <a:rPr dirty="0"/>
              <a:t>1.4  Analysis of Algorithms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Common order-of-growth classifications</a:t>
            </a:r>
          </a:p>
        </p:txBody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5493"/>
                </a:solidFill>
              </a:rPr>
              <a:t>Definition.</a:t>
            </a:r>
            <a:r>
              <a:rPr sz="2000" dirty="0"/>
              <a:t>  If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sz="2000" i="1" baseline="31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) ~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c g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000" dirty="0"/>
              <a:t> for some constant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c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&gt; 0</a:t>
            </a:r>
            <a:r>
              <a:rPr sz="2000" dirty="0"/>
              <a:t>, then the 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order of growth</a:t>
            </a:r>
            <a:r>
              <a:rPr lang="en-GB"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 </a:t>
            </a:r>
            <a:r>
              <a:rPr sz="2000" dirty="0"/>
              <a:t>of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f</a:t>
            </a:r>
            <a:r>
              <a:rPr sz="2000" i="1" baseline="31999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000" dirty="0"/>
              <a:t> is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g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(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000" dirty="0"/>
              <a:t>.</a:t>
            </a:r>
          </a:p>
          <a:p>
            <a:pPr lvl="1"/>
            <a:r>
              <a:rPr sz="1800" dirty="0"/>
              <a:t>Ignores leading coefficient.</a:t>
            </a:r>
          </a:p>
          <a:p>
            <a:pPr lvl="1"/>
            <a:r>
              <a:rPr sz="1800" dirty="0"/>
              <a:t>Ignores lower-order terms.</a:t>
            </a:r>
            <a:br>
              <a:rPr sz="1800" dirty="0"/>
            </a:br>
            <a:endParaRPr sz="1800" dirty="0"/>
          </a:p>
          <a:p>
            <a:pPr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5493"/>
                </a:solidFill>
              </a:rPr>
              <a:t>Ex.</a:t>
            </a:r>
            <a:r>
              <a:rPr sz="2000" dirty="0"/>
              <a:t>  The order of growth of the 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running time </a:t>
            </a:r>
            <a:r>
              <a:rPr sz="2000" dirty="0"/>
              <a:t>of thi</a:t>
            </a:r>
            <a:r>
              <a:rPr sz="2000" dirty="0">
                <a:uFill>
                  <a:solidFill>
                    <a:srgbClr val="000000"/>
                  </a:solidFill>
                </a:uFill>
              </a:rPr>
              <a:t>s code is</a:t>
            </a:r>
            <a:r>
              <a:rPr sz="2000" dirty="0"/>
              <a:t>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1999" dirty="0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000" dirty="0"/>
              <a:t>.</a:t>
            </a:r>
          </a:p>
          <a:p>
            <a:pPr marL="0" indent="0">
              <a:buNone/>
              <a:defRPr>
                <a:solidFill>
                  <a:srgbClr val="000000"/>
                </a:solidFill>
              </a:defRPr>
            </a:pP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br>
              <a:rPr sz="2000" dirty="0"/>
            </a:br>
            <a:r>
              <a:rPr sz="2000" dirty="0">
                <a:solidFill>
                  <a:srgbClr val="005493"/>
                </a:solidFill>
              </a:rPr>
              <a:t>Typical usage.</a:t>
            </a:r>
            <a:r>
              <a:rPr sz="2000" dirty="0"/>
              <a:t>  With running times.</a:t>
            </a:r>
          </a:p>
        </p:txBody>
      </p:sp>
      <p:sp>
        <p:nvSpPr>
          <p:cNvPr id="554" name="Shape 554"/>
          <p:cNvSpPr txBox="1">
            <a:spLocks noGrp="1"/>
          </p:cNvSpPr>
          <p:nvPr>
            <p:ph type="sldNum" sz="quarter" idx="2"/>
          </p:nvPr>
        </p:nvSpPr>
        <p:spPr>
          <a:xfrm>
            <a:off x="8686801" y="6553200"/>
            <a:ext cx="401384" cy="24038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 dirty="0"/>
          </a:p>
        </p:txBody>
      </p:sp>
      <p:sp>
        <p:nvSpPr>
          <p:cNvPr id="555" name="Shape 555"/>
          <p:cNvSpPr/>
          <p:nvPr/>
        </p:nvSpPr>
        <p:spPr>
          <a:xfrm>
            <a:off x="1881191" y="3703735"/>
            <a:ext cx="4616649" cy="2071273"/>
          </a:xfrm>
          <a:prstGeom prst="rect">
            <a:avLst/>
          </a:prstGeom>
          <a:solidFill>
            <a:srgbClr val="CBCBCB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 err="1"/>
              <a:t>int</a:t>
            </a:r>
            <a:r>
              <a:rPr sz="1406" dirty="0"/>
              <a:t> </a:t>
            </a:r>
            <a:r>
              <a:rPr lang="en-IE" sz="1406" dirty="0" err="1"/>
              <a:t>i,j,k</a:t>
            </a:r>
            <a:r>
              <a:rPr lang="en-IE" sz="1406" dirty="0"/>
              <a:t>,</a:t>
            </a:r>
            <a:r>
              <a:rPr sz="1406" dirty="0"/>
              <a:t>count = 0;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for (</a:t>
            </a:r>
            <a:r>
              <a:rPr sz="1406" dirty="0" err="1"/>
              <a:t>i</a:t>
            </a:r>
            <a:r>
              <a:rPr sz="1406" dirty="0"/>
              <a:t> = 0; </a:t>
            </a:r>
            <a:r>
              <a:rPr sz="1406" dirty="0" err="1"/>
              <a:t>i</a:t>
            </a:r>
            <a:r>
              <a:rPr sz="1406" dirty="0"/>
              <a:t> &lt; N; </a:t>
            </a:r>
            <a:r>
              <a:rPr sz="1406" dirty="0" err="1"/>
              <a:t>i</a:t>
            </a:r>
            <a:r>
              <a:rPr sz="1406" dirty="0"/>
              <a:t>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for (j = i+1; j &lt; N; </a:t>
            </a:r>
            <a:r>
              <a:rPr sz="1406" dirty="0" err="1"/>
              <a:t>j++</a:t>
            </a:r>
            <a:r>
              <a:rPr sz="1406" dirty="0"/>
              <a:t>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for (k = j+1; k &lt; N; k++)</a:t>
            </a:r>
            <a:r>
              <a:rPr lang="en-IE" sz="1406" dirty="0"/>
              <a:t> {</a:t>
            </a:r>
            <a:endParaRPr sz="1406" dirty="0"/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if (a[</a:t>
            </a:r>
            <a:r>
              <a:rPr sz="1406" dirty="0" err="1"/>
              <a:t>i</a:t>
            </a:r>
            <a:r>
              <a:rPr sz="1406" dirty="0"/>
              <a:t>] + a[j] + a[k] == 0)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            count++;</a:t>
            </a:r>
          </a:p>
        </p:txBody>
      </p:sp>
      <p:grpSp>
        <p:nvGrpSpPr>
          <p:cNvPr id="558" name="Group 558"/>
          <p:cNvGrpSpPr/>
          <p:nvPr/>
        </p:nvGrpSpPr>
        <p:grpSpPr>
          <a:xfrm>
            <a:off x="4800600" y="6088142"/>
            <a:ext cx="2143723" cy="1017984"/>
            <a:chOff x="86592" y="0"/>
            <a:chExt cx="3048850" cy="1447800"/>
          </a:xfrm>
        </p:grpSpPr>
        <p:sp>
          <p:nvSpPr>
            <p:cNvPr id="556" name="Shape 556"/>
            <p:cNvSpPr/>
            <p:nvPr/>
          </p:nvSpPr>
          <p:spPr>
            <a:xfrm>
              <a:off x="1865443" y="1778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/>
            <a:p>
              <a:pPr marL="41273" marR="41273" algn="ctr" defTabSz="910796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125" dirty="0"/>
                <a:t>where leading coefficient</a:t>
              </a:r>
            </a:p>
            <a:p>
              <a:pPr marL="41273" marR="41273" algn="ctr" defTabSz="910796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125" dirty="0"/>
                <a:t>depends on machine, compiler, JVM, ...</a:t>
              </a:r>
            </a:p>
          </p:txBody>
        </p:sp>
        <p:sp>
          <p:nvSpPr>
            <p:cNvPr id="557" name="Shape 557"/>
            <p:cNvSpPr/>
            <p:nvPr/>
          </p:nvSpPr>
          <p:spPr>
            <a:xfrm>
              <a:off x="86592" y="0"/>
              <a:ext cx="404233" cy="329684"/>
            </a:xfrm>
            <a:prstGeom prst="line">
              <a:avLst/>
            </a:prstGeom>
            <a:noFill/>
            <a:ln w="25400" cap="flat">
              <a:solidFill>
                <a:srgbClr val="8D3124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 build="p" animBg="1" advAuto="0"/>
      <p:bldP spid="555" grpId="0" animBg="1" advAuto="0"/>
      <p:bldP spid="558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order-of-growth classifications</a:t>
            </a:r>
          </a:p>
        </p:txBody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5493"/>
                </a:solidFill>
              </a:rPr>
              <a:t>Good news.</a:t>
            </a:r>
            <a:r>
              <a:rPr sz="2000" dirty="0"/>
              <a:t>  The set of functions</a:t>
            </a:r>
            <a:br>
              <a:rPr sz="2000" dirty="0"/>
            </a:br>
            <a:r>
              <a:rPr sz="2000" dirty="0"/>
              <a:t>       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1</a:t>
            </a:r>
            <a:r>
              <a:rPr sz="2000" dirty="0"/>
              <a:t>, 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log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/>
              <a:t>, 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/>
              <a:t>, 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 log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2000" dirty="0"/>
              <a:t>, 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1999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000" dirty="0"/>
              <a:t>,  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 </a:t>
            </a:r>
            <a:r>
              <a:rPr sz="2000" baseline="31999" dirty="0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000" dirty="0"/>
              <a:t>, </a:t>
            </a:r>
            <a:r>
              <a:rPr sz="2000" dirty="0">
                <a:latin typeface="+mj-lt"/>
                <a:ea typeface="+mj-ea"/>
                <a:cs typeface="+mj-cs"/>
                <a:sym typeface="Helvetica"/>
              </a:rPr>
              <a:t>and</a:t>
            </a:r>
            <a:r>
              <a:rPr sz="2000" dirty="0"/>
              <a:t>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2</a:t>
            </a:r>
            <a:r>
              <a:rPr sz="2000" i="1" baseline="31999" dirty="0">
                <a:latin typeface="Times"/>
                <a:ea typeface="Times"/>
                <a:cs typeface="Times"/>
                <a:sym typeface="Times"/>
              </a:rPr>
              <a:t>N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2000" dirty="0"/>
              <a:t>suffices to describe the order of growth of most common algorithms. </a:t>
            </a:r>
          </a:p>
        </p:txBody>
      </p:sp>
      <p:sp>
        <p:nvSpPr>
          <p:cNvPr id="562" name="Shape 562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pic>
        <p:nvPicPr>
          <p:cNvPr id="563" name="LogLog.png"/>
          <p:cNvPicPr>
            <a:picLocks noChangeAspect="1"/>
          </p:cNvPicPr>
          <p:nvPr/>
        </p:nvPicPr>
        <p:blipFill>
          <a:blip r:embed="rId3"/>
          <a:srcRect t="49064"/>
          <a:stretch>
            <a:fillRect/>
          </a:stretch>
        </p:blipFill>
        <p:spPr>
          <a:xfrm>
            <a:off x="2149035" y="2460064"/>
            <a:ext cx="3842809" cy="4151964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>
            <a:spLocks noGrp="1"/>
          </p:cNvSpPr>
          <p:nvPr>
            <p:ph type="title"/>
          </p:nvPr>
        </p:nvSpPr>
        <p:spPr>
          <a:xfrm>
            <a:off x="58567" y="14285"/>
            <a:ext cx="9021803" cy="571500"/>
          </a:xfrm>
          <a:prstGeom prst="rect">
            <a:avLst/>
          </a:prstGeom>
        </p:spPr>
        <p:txBody>
          <a:bodyPr/>
          <a:lstStyle/>
          <a:p>
            <a:r>
              <a:rPr dirty="0"/>
              <a:t>Common order-of-growth classifications</a:t>
            </a:r>
          </a:p>
        </p:txBody>
      </p:sp>
      <p:sp>
        <p:nvSpPr>
          <p:cNvPr id="568" name="Shape 568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graphicFrame>
        <p:nvGraphicFramePr>
          <p:cNvPr id="569" name="Table 569"/>
          <p:cNvGraphicFramePr/>
          <p:nvPr>
            <p:extLst>
              <p:ext uri="{D42A27DB-BD31-4B8C-83A1-F6EECF244321}">
                <p14:modId xmlns:p14="http://schemas.microsoft.com/office/powerpoint/2010/main" val="2074196798"/>
              </p:ext>
            </p:extLst>
          </p:nvPr>
        </p:nvGraphicFramePr>
        <p:xfrm>
          <a:off x="316410" y="1035844"/>
          <a:ext cx="8506119" cy="5499261"/>
        </p:xfrm>
        <a:graphic>
          <a:graphicData uri="http://schemas.openxmlformats.org/drawingml/2006/table">
            <a:tbl>
              <a:tblPr firstRow="1"/>
              <a:tblGrid>
                <a:gridCol w="91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7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69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578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order of growth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name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typical code framework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description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1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example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 dirty="0">
                          <a:solidFill>
                            <a:schemeClr val="bg1"/>
                          </a:solidFill>
                        </a:rPr>
                        <a:t>  </a:t>
                      </a:r>
                      <a:r>
                        <a:rPr sz="1300" i="1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sz="1300" dirty="0">
                          <a:solidFill>
                            <a:schemeClr val="bg1"/>
                          </a:solidFill>
                        </a:rPr>
                        <a:t>(2</a:t>
                      </a:r>
                      <a:r>
                        <a:rPr sz="1300" i="1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sz="1300" dirty="0">
                          <a:solidFill>
                            <a:schemeClr val="bg1"/>
                          </a:solidFill>
                        </a:rPr>
                        <a:t>) / T(</a:t>
                      </a:r>
                      <a:r>
                        <a:rPr sz="1300" i="1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sz="13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constant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133660" marR="133660" defTabSz="1295400">
                        <a:lnSpc>
                          <a:spcPct val="130000"/>
                        </a:lnSpc>
                        <a:defRPr sz="1600">
                          <a:sym typeface="Helvetica"/>
                        </a:defRPr>
                      </a:pPr>
                      <a:r>
                        <a:rPr sz="1100" dirty="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a = b + c;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statement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add two numbers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/>
                        <a:t>log </a:t>
                      </a:r>
                      <a:r>
                        <a:rPr sz="1300" i="1"/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logarithmic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133660" marR="133660" defTabSz="1295400">
                        <a:lnSpc>
                          <a:spcPct val="130000"/>
                        </a:lnSpc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while (N &gt; 1)</a:t>
                      </a:r>
                      <a:b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</a:b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{   N = N / 2;  ...</a:t>
                      </a:r>
                      <a:r>
                        <a:rPr sz="1100"/>
                        <a:t>   }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divide in half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binary search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algn="l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        ~ 1 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i="1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linear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for (int i = 0; i &lt; N; i++)</a:t>
                      </a:r>
                    </a:p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uFill>
                            <a:solidFill>
                              <a:srgbClr val="606060"/>
                            </a:solidFill>
                          </a:uFill>
                          <a:sym typeface="Helvetica"/>
                        </a:defRPr>
                      </a:pPr>
                      <a:r>
                        <a:rPr sz="1100"/>
                        <a:t>{  ...       }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loop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find the maximum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 i="1"/>
                        <a:t>N</a:t>
                      </a:r>
                      <a:r>
                        <a:rPr sz="1300"/>
                        <a:t> log </a:t>
                      </a:r>
                      <a:r>
                        <a:rPr sz="1300" i="1"/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linearithmic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[see mergesort lecture]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divide
and conquer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mergesort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algn="l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        ~ 2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902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 i="1"/>
                        <a:t>N </a:t>
                      </a:r>
                      <a:r>
                        <a:rPr sz="13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quadratic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for (int i = 0; i &lt; N; i++)</a:t>
                      </a:r>
                    </a:p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   for (int j = 0; j &lt; N; j++)</a:t>
                      </a:r>
                    </a:p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uFill>
                            <a:solidFill>
                              <a:srgbClr val="606060"/>
                            </a:solidFill>
                          </a:uFill>
                          <a:sym typeface="Helvetica"/>
                        </a:defRPr>
                      </a:pPr>
                      <a:r>
                        <a:rPr sz="1100"/>
                        <a:t>   {  ...       }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double loop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check all pairs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4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9760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 i="1"/>
                        <a:t>N </a:t>
                      </a:r>
                      <a:r>
                        <a:rPr sz="1300" baseline="31999"/>
                        <a:t>3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cubic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for (int i = 0; i &lt; N; i++)</a:t>
                      </a:r>
                    </a:p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   for (int j = 0; j &lt; N; j++)</a:t>
                      </a:r>
                    </a:p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sym typeface="Helvetica"/>
                        </a:defRPr>
                      </a:pPr>
                      <a:r>
                        <a:rPr sz="1100">
                          <a:uFill>
                            <a:solidFill>
                              <a:srgbClr val="606060"/>
                            </a:solidFill>
                          </a:uFill>
                        </a:rPr>
                        <a:t>      for (int k = 0; k &lt; N; k++)</a:t>
                      </a:r>
                    </a:p>
                    <a:p>
                      <a:pPr marL="133660" marR="133660" defTabSz="1295400">
                        <a:lnSpc>
                          <a:spcPct val="130000"/>
                        </a:lnSpc>
                        <a:buClr>
                          <a:srgbClr val="606060"/>
                        </a:buClr>
                        <a:buFont typeface="Helvetica"/>
                        <a:defRPr sz="1600">
                          <a:uFill>
                            <a:solidFill>
                              <a:srgbClr val="606060"/>
                            </a:solidFill>
                          </a:uFill>
                          <a:sym typeface="Helvetica"/>
                        </a:defRPr>
                      </a:pPr>
                      <a:r>
                        <a:rPr sz="1100"/>
                        <a:t>      {  ...       }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triple loop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check all triples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Times"/>
                          <a:ea typeface="Times"/>
                          <a:cs typeface="Times"/>
                          <a:sym typeface="Times"/>
                        </a:rPr>
                        <a:t>8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293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/>
                        <a:t>2</a:t>
                      </a:r>
                      <a:r>
                        <a:rPr sz="1300" i="1" baseline="31999"/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exponential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[see combinatorial search lecture]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exhaustive
search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check all subsets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300" i="1" dirty="0"/>
                        <a:t>T</a:t>
                      </a:r>
                      <a:r>
                        <a:rPr sz="1300" dirty="0"/>
                        <a:t>(</a:t>
                      </a:r>
                      <a:r>
                        <a:rPr sz="1300" i="1" dirty="0"/>
                        <a:t>N</a:t>
                      </a:r>
                      <a:r>
                        <a:rPr sz="1300" dirty="0"/>
                        <a:t>)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Practical implications of order-of-growth</a:t>
            </a:r>
          </a:p>
        </p:txBody>
      </p:sp>
      <p:sp>
        <p:nvSpPr>
          <p:cNvPr id="574" name="Shape 574"/>
          <p:cNvSpPr txBox="1">
            <a:spLocks noGrp="1"/>
          </p:cNvSpPr>
          <p:nvPr>
            <p:ph type="sldNum" sz="quarter" idx="2"/>
          </p:nvPr>
        </p:nvSpPr>
        <p:spPr>
          <a:xfrm>
            <a:off x="8686801" y="6597134"/>
            <a:ext cx="401384" cy="2608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 dirty="0"/>
          </a:p>
        </p:txBody>
      </p:sp>
      <p:graphicFrame>
        <p:nvGraphicFramePr>
          <p:cNvPr id="575" name="Table 575"/>
          <p:cNvGraphicFramePr/>
          <p:nvPr>
            <p:extLst>
              <p:ext uri="{D42A27DB-BD31-4B8C-83A1-F6EECF244321}">
                <p14:modId xmlns:p14="http://schemas.microsoft.com/office/powerpoint/2010/main" val="281630369"/>
              </p:ext>
            </p:extLst>
          </p:nvPr>
        </p:nvGraphicFramePr>
        <p:xfrm>
          <a:off x="839392" y="1361764"/>
          <a:ext cx="7465215" cy="5048871"/>
        </p:xfrm>
        <a:graphic>
          <a:graphicData uri="http://schemas.openxmlformats.org/drawingml/2006/table">
            <a:tbl>
              <a:tblPr/>
              <a:tblGrid>
                <a:gridCol w="125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5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35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4711">
                <a:tc rowSpan="2"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growth
rate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problem size solvable in minutes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7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1970s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1980s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1990s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2000s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71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71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log 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71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tens of
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 of
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billions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71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 log 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 of
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 of
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71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300"/>
                        <a:t>N</a:t>
                      </a:r>
                      <a:r>
                        <a:rPr sz="13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tens of
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471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300"/>
                        <a:t>N</a:t>
                      </a:r>
                      <a:r>
                        <a:rPr sz="1300" baseline="31999"/>
                        <a:t>3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 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471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300"/>
                        <a:t>2</a:t>
                      </a:r>
                      <a:r>
                        <a:rPr sz="1300" baseline="31999"/>
                        <a:t>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4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solidFill>
                            <a:srgbClr val="8D3124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challenge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Q.  </a:t>
            </a:r>
            <a:r>
              <a:rPr dirty="0">
                <a:solidFill>
                  <a:srgbClr val="000000"/>
                </a:solidFill>
              </a:rPr>
              <a:t>Will my program be able to solve a large practical input?</a:t>
            </a: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endParaRPr dirty="0">
              <a:solidFill>
                <a:srgbClr val="000000"/>
              </a:solidFill>
            </a:endParaRPr>
          </a:p>
          <a:p>
            <a:r>
              <a:rPr dirty="0"/>
              <a:t>Insight. </a:t>
            </a:r>
            <a:r>
              <a:rPr dirty="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rPr>
              <a:t>[Knuth 1970s]</a:t>
            </a:r>
            <a:r>
              <a:rPr dirty="0"/>
              <a:t>  </a:t>
            </a:r>
            <a:r>
              <a:rPr dirty="0">
                <a:solidFill>
                  <a:srgbClr val="000000"/>
                </a:solidFill>
              </a:rPr>
              <a:t>Use </a:t>
            </a:r>
            <a:r>
              <a:rPr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scientific method</a:t>
            </a:r>
            <a:r>
              <a:rPr dirty="0">
                <a:solidFill>
                  <a:srgbClr val="000000"/>
                </a:solidFill>
              </a:rPr>
              <a:t> to understand performance.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165" name="images.jpg"/>
          <p:cNvPicPr>
            <a:picLocks noChangeAspect="1"/>
          </p:cNvPicPr>
          <p:nvPr/>
        </p:nvPicPr>
        <p:blipFill>
          <a:blip r:embed="rId2"/>
          <a:srcRect l="58" t="6375" r="755" b="11"/>
          <a:stretch>
            <a:fillRect/>
          </a:stretch>
        </p:blipFill>
        <p:spPr>
          <a:xfrm>
            <a:off x="3955850" y="4495800"/>
            <a:ext cx="1428751" cy="158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858" y="0"/>
                </a:moveTo>
                <a:lnTo>
                  <a:pt x="15424" y="140"/>
                </a:lnTo>
                <a:lnTo>
                  <a:pt x="15010" y="459"/>
                </a:lnTo>
                <a:lnTo>
                  <a:pt x="14631" y="944"/>
                </a:lnTo>
                <a:lnTo>
                  <a:pt x="14947" y="1429"/>
                </a:lnTo>
                <a:lnTo>
                  <a:pt x="15192" y="1718"/>
                </a:lnTo>
                <a:lnTo>
                  <a:pt x="15251" y="1915"/>
                </a:lnTo>
                <a:lnTo>
                  <a:pt x="15112" y="2100"/>
                </a:lnTo>
                <a:lnTo>
                  <a:pt x="14749" y="2373"/>
                </a:lnTo>
                <a:lnTo>
                  <a:pt x="13985" y="2718"/>
                </a:lnTo>
                <a:lnTo>
                  <a:pt x="13740" y="2260"/>
                </a:lnTo>
                <a:lnTo>
                  <a:pt x="13538" y="1877"/>
                </a:lnTo>
                <a:lnTo>
                  <a:pt x="12926" y="1589"/>
                </a:lnTo>
                <a:lnTo>
                  <a:pt x="11888" y="1384"/>
                </a:lnTo>
                <a:lnTo>
                  <a:pt x="10416" y="1263"/>
                </a:lnTo>
                <a:lnTo>
                  <a:pt x="8906" y="1255"/>
                </a:lnTo>
                <a:lnTo>
                  <a:pt x="7387" y="1354"/>
                </a:lnTo>
                <a:lnTo>
                  <a:pt x="6640" y="1456"/>
                </a:lnTo>
                <a:lnTo>
                  <a:pt x="6024" y="1596"/>
                </a:lnTo>
                <a:lnTo>
                  <a:pt x="5489" y="1812"/>
                </a:lnTo>
                <a:lnTo>
                  <a:pt x="5413" y="2377"/>
                </a:lnTo>
                <a:lnTo>
                  <a:pt x="5383" y="2995"/>
                </a:lnTo>
                <a:lnTo>
                  <a:pt x="5375" y="3731"/>
                </a:lnTo>
                <a:lnTo>
                  <a:pt x="5349" y="4546"/>
                </a:lnTo>
                <a:lnTo>
                  <a:pt x="5362" y="4705"/>
                </a:lnTo>
                <a:lnTo>
                  <a:pt x="5290" y="5312"/>
                </a:lnTo>
                <a:lnTo>
                  <a:pt x="5210" y="5505"/>
                </a:lnTo>
                <a:lnTo>
                  <a:pt x="4940" y="5680"/>
                </a:lnTo>
                <a:lnTo>
                  <a:pt x="4501" y="5486"/>
                </a:lnTo>
                <a:lnTo>
                  <a:pt x="4147" y="4899"/>
                </a:lnTo>
                <a:lnTo>
                  <a:pt x="3898" y="3583"/>
                </a:lnTo>
                <a:lnTo>
                  <a:pt x="3805" y="2696"/>
                </a:lnTo>
                <a:lnTo>
                  <a:pt x="3801" y="2123"/>
                </a:lnTo>
                <a:lnTo>
                  <a:pt x="3902" y="1736"/>
                </a:lnTo>
                <a:lnTo>
                  <a:pt x="4126" y="1395"/>
                </a:lnTo>
                <a:lnTo>
                  <a:pt x="4371" y="1005"/>
                </a:lnTo>
                <a:lnTo>
                  <a:pt x="4265" y="671"/>
                </a:lnTo>
                <a:lnTo>
                  <a:pt x="3953" y="830"/>
                </a:lnTo>
                <a:lnTo>
                  <a:pt x="3670" y="933"/>
                </a:lnTo>
                <a:lnTo>
                  <a:pt x="3506" y="629"/>
                </a:lnTo>
                <a:lnTo>
                  <a:pt x="2915" y="80"/>
                </a:lnTo>
                <a:lnTo>
                  <a:pt x="1582" y="76"/>
                </a:lnTo>
                <a:lnTo>
                  <a:pt x="844" y="281"/>
                </a:lnTo>
                <a:lnTo>
                  <a:pt x="675" y="709"/>
                </a:lnTo>
                <a:lnTo>
                  <a:pt x="890" y="1156"/>
                </a:lnTo>
                <a:lnTo>
                  <a:pt x="1228" y="1335"/>
                </a:lnTo>
                <a:lnTo>
                  <a:pt x="1679" y="1809"/>
                </a:lnTo>
                <a:lnTo>
                  <a:pt x="2055" y="2336"/>
                </a:lnTo>
                <a:lnTo>
                  <a:pt x="2143" y="2681"/>
                </a:lnTo>
                <a:lnTo>
                  <a:pt x="2202" y="3113"/>
                </a:lnTo>
                <a:lnTo>
                  <a:pt x="2320" y="3333"/>
                </a:lnTo>
                <a:lnTo>
                  <a:pt x="2502" y="3746"/>
                </a:lnTo>
                <a:lnTo>
                  <a:pt x="2725" y="4288"/>
                </a:lnTo>
                <a:lnTo>
                  <a:pt x="2962" y="4902"/>
                </a:lnTo>
                <a:lnTo>
                  <a:pt x="3291" y="5721"/>
                </a:lnTo>
                <a:lnTo>
                  <a:pt x="3561" y="6207"/>
                </a:lnTo>
                <a:lnTo>
                  <a:pt x="3848" y="6464"/>
                </a:lnTo>
                <a:lnTo>
                  <a:pt x="4227" y="6597"/>
                </a:lnTo>
                <a:lnTo>
                  <a:pt x="4911" y="6912"/>
                </a:lnTo>
                <a:lnTo>
                  <a:pt x="5636" y="7454"/>
                </a:lnTo>
                <a:lnTo>
                  <a:pt x="6172" y="8023"/>
                </a:lnTo>
                <a:lnTo>
                  <a:pt x="6223" y="8182"/>
                </a:lnTo>
                <a:lnTo>
                  <a:pt x="6282" y="8372"/>
                </a:lnTo>
                <a:lnTo>
                  <a:pt x="5944" y="8561"/>
                </a:lnTo>
                <a:lnTo>
                  <a:pt x="5299" y="8626"/>
                </a:lnTo>
                <a:lnTo>
                  <a:pt x="4776" y="8682"/>
                </a:lnTo>
                <a:lnTo>
                  <a:pt x="4236" y="8955"/>
                </a:lnTo>
                <a:lnTo>
                  <a:pt x="3459" y="9600"/>
                </a:lnTo>
                <a:lnTo>
                  <a:pt x="2219" y="10772"/>
                </a:lnTo>
                <a:lnTo>
                  <a:pt x="0" y="12906"/>
                </a:lnTo>
                <a:lnTo>
                  <a:pt x="0" y="13156"/>
                </a:lnTo>
                <a:lnTo>
                  <a:pt x="962" y="13187"/>
                </a:lnTo>
                <a:lnTo>
                  <a:pt x="1751" y="13217"/>
                </a:lnTo>
                <a:lnTo>
                  <a:pt x="2278" y="13240"/>
                </a:lnTo>
                <a:lnTo>
                  <a:pt x="2557" y="13452"/>
                </a:lnTo>
                <a:lnTo>
                  <a:pt x="2692" y="13960"/>
                </a:lnTo>
                <a:lnTo>
                  <a:pt x="2675" y="14609"/>
                </a:lnTo>
                <a:lnTo>
                  <a:pt x="2489" y="15257"/>
                </a:lnTo>
                <a:lnTo>
                  <a:pt x="2278" y="16087"/>
                </a:lnTo>
                <a:lnTo>
                  <a:pt x="2160" y="17240"/>
                </a:lnTo>
                <a:lnTo>
                  <a:pt x="2109" y="18241"/>
                </a:lnTo>
                <a:lnTo>
                  <a:pt x="2055" y="18718"/>
                </a:lnTo>
                <a:lnTo>
                  <a:pt x="2025" y="18984"/>
                </a:lnTo>
                <a:lnTo>
                  <a:pt x="1974" y="19227"/>
                </a:lnTo>
                <a:lnTo>
                  <a:pt x="1801" y="19575"/>
                </a:lnTo>
                <a:lnTo>
                  <a:pt x="1772" y="20121"/>
                </a:lnTo>
                <a:lnTo>
                  <a:pt x="2320" y="20364"/>
                </a:lnTo>
                <a:lnTo>
                  <a:pt x="2582" y="20262"/>
                </a:lnTo>
                <a:lnTo>
                  <a:pt x="2856" y="20019"/>
                </a:lnTo>
                <a:lnTo>
                  <a:pt x="3050" y="19738"/>
                </a:lnTo>
                <a:lnTo>
                  <a:pt x="3071" y="19526"/>
                </a:lnTo>
                <a:lnTo>
                  <a:pt x="3126" y="19079"/>
                </a:lnTo>
                <a:lnTo>
                  <a:pt x="3257" y="18809"/>
                </a:lnTo>
                <a:lnTo>
                  <a:pt x="3350" y="18366"/>
                </a:lnTo>
                <a:lnTo>
                  <a:pt x="3417" y="17638"/>
                </a:lnTo>
                <a:lnTo>
                  <a:pt x="3480" y="16516"/>
                </a:lnTo>
                <a:lnTo>
                  <a:pt x="3582" y="15632"/>
                </a:lnTo>
                <a:lnTo>
                  <a:pt x="3776" y="15064"/>
                </a:lnTo>
                <a:lnTo>
                  <a:pt x="4054" y="14836"/>
                </a:lnTo>
                <a:lnTo>
                  <a:pt x="4392" y="14973"/>
                </a:lnTo>
                <a:lnTo>
                  <a:pt x="4598" y="15359"/>
                </a:lnTo>
                <a:lnTo>
                  <a:pt x="4700" y="15943"/>
                </a:lnTo>
                <a:lnTo>
                  <a:pt x="4755" y="16493"/>
                </a:lnTo>
                <a:lnTo>
                  <a:pt x="4898" y="16766"/>
                </a:lnTo>
                <a:lnTo>
                  <a:pt x="5160" y="16789"/>
                </a:lnTo>
                <a:lnTo>
                  <a:pt x="5581" y="16588"/>
                </a:lnTo>
                <a:lnTo>
                  <a:pt x="6134" y="16379"/>
                </a:lnTo>
                <a:lnTo>
                  <a:pt x="6598" y="16819"/>
                </a:lnTo>
                <a:lnTo>
                  <a:pt x="6940" y="17338"/>
                </a:lnTo>
                <a:lnTo>
                  <a:pt x="7130" y="17793"/>
                </a:lnTo>
                <a:lnTo>
                  <a:pt x="7037" y="18131"/>
                </a:lnTo>
                <a:lnTo>
                  <a:pt x="6337" y="18210"/>
                </a:lnTo>
                <a:lnTo>
                  <a:pt x="5510" y="18385"/>
                </a:lnTo>
                <a:lnTo>
                  <a:pt x="5067" y="18806"/>
                </a:lnTo>
                <a:lnTo>
                  <a:pt x="5071" y="19340"/>
                </a:lnTo>
                <a:lnTo>
                  <a:pt x="5577" y="19856"/>
                </a:lnTo>
                <a:lnTo>
                  <a:pt x="5999" y="20258"/>
                </a:lnTo>
                <a:lnTo>
                  <a:pt x="6050" y="20891"/>
                </a:lnTo>
                <a:lnTo>
                  <a:pt x="5970" y="21600"/>
                </a:lnTo>
                <a:lnTo>
                  <a:pt x="6775" y="21600"/>
                </a:lnTo>
                <a:lnTo>
                  <a:pt x="8024" y="21592"/>
                </a:lnTo>
                <a:lnTo>
                  <a:pt x="8969" y="21573"/>
                </a:lnTo>
                <a:lnTo>
                  <a:pt x="9661" y="21539"/>
                </a:lnTo>
                <a:lnTo>
                  <a:pt x="10155" y="21490"/>
                </a:lnTo>
                <a:lnTo>
                  <a:pt x="10505" y="21418"/>
                </a:lnTo>
                <a:lnTo>
                  <a:pt x="10766" y="21319"/>
                </a:lnTo>
                <a:lnTo>
                  <a:pt x="10990" y="21191"/>
                </a:lnTo>
                <a:lnTo>
                  <a:pt x="11542" y="20955"/>
                </a:lnTo>
                <a:lnTo>
                  <a:pt x="12192" y="20849"/>
                </a:lnTo>
                <a:lnTo>
                  <a:pt x="12791" y="20880"/>
                </a:lnTo>
                <a:lnTo>
                  <a:pt x="13209" y="21054"/>
                </a:lnTo>
                <a:lnTo>
                  <a:pt x="13778" y="21191"/>
                </a:lnTo>
                <a:lnTo>
                  <a:pt x="14099" y="21069"/>
                </a:lnTo>
                <a:lnTo>
                  <a:pt x="14200" y="20682"/>
                </a:lnTo>
                <a:lnTo>
                  <a:pt x="14327" y="20254"/>
                </a:lnTo>
                <a:lnTo>
                  <a:pt x="14660" y="19955"/>
                </a:lnTo>
                <a:lnTo>
                  <a:pt x="14989" y="19647"/>
                </a:lnTo>
                <a:lnTo>
                  <a:pt x="15116" y="19204"/>
                </a:lnTo>
                <a:lnTo>
                  <a:pt x="15057" y="18889"/>
                </a:lnTo>
                <a:lnTo>
                  <a:pt x="14820" y="18749"/>
                </a:lnTo>
                <a:lnTo>
                  <a:pt x="14335" y="18772"/>
                </a:lnTo>
                <a:lnTo>
                  <a:pt x="13513" y="18946"/>
                </a:lnTo>
                <a:lnTo>
                  <a:pt x="13184" y="18806"/>
                </a:lnTo>
                <a:lnTo>
                  <a:pt x="13116" y="18226"/>
                </a:lnTo>
                <a:lnTo>
                  <a:pt x="13298" y="17278"/>
                </a:lnTo>
                <a:lnTo>
                  <a:pt x="13728" y="16034"/>
                </a:lnTo>
                <a:lnTo>
                  <a:pt x="14002" y="15321"/>
                </a:lnTo>
                <a:lnTo>
                  <a:pt x="14226" y="14650"/>
                </a:lnTo>
                <a:lnTo>
                  <a:pt x="14373" y="14100"/>
                </a:lnTo>
                <a:lnTo>
                  <a:pt x="14428" y="13740"/>
                </a:lnTo>
                <a:lnTo>
                  <a:pt x="14799" y="13012"/>
                </a:lnTo>
                <a:lnTo>
                  <a:pt x="15795" y="12743"/>
                </a:lnTo>
                <a:lnTo>
                  <a:pt x="16200" y="12834"/>
                </a:lnTo>
                <a:lnTo>
                  <a:pt x="16411" y="13168"/>
                </a:lnTo>
                <a:lnTo>
                  <a:pt x="16449" y="13827"/>
                </a:lnTo>
                <a:lnTo>
                  <a:pt x="16335" y="14904"/>
                </a:lnTo>
                <a:lnTo>
                  <a:pt x="16246" y="15655"/>
                </a:lnTo>
                <a:lnTo>
                  <a:pt x="16230" y="16144"/>
                </a:lnTo>
                <a:lnTo>
                  <a:pt x="16419" y="16542"/>
                </a:lnTo>
                <a:lnTo>
                  <a:pt x="16660" y="16504"/>
                </a:lnTo>
                <a:lnTo>
                  <a:pt x="16833" y="16155"/>
                </a:lnTo>
                <a:lnTo>
                  <a:pt x="16955" y="15435"/>
                </a:lnTo>
                <a:lnTo>
                  <a:pt x="17040" y="14290"/>
                </a:lnTo>
                <a:lnTo>
                  <a:pt x="17094" y="13509"/>
                </a:lnTo>
                <a:lnTo>
                  <a:pt x="17187" y="13065"/>
                </a:lnTo>
                <a:lnTo>
                  <a:pt x="17352" y="12857"/>
                </a:lnTo>
                <a:lnTo>
                  <a:pt x="17634" y="12777"/>
                </a:lnTo>
                <a:lnTo>
                  <a:pt x="18056" y="12781"/>
                </a:lnTo>
                <a:lnTo>
                  <a:pt x="18343" y="12883"/>
                </a:lnTo>
                <a:lnTo>
                  <a:pt x="18428" y="13130"/>
                </a:lnTo>
                <a:lnTo>
                  <a:pt x="18512" y="13672"/>
                </a:lnTo>
                <a:lnTo>
                  <a:pt x="18588" y="14430"/>
                </a:lnTo>
                <a:lnTo>
                  <a:pt x="18647" y="15325"/>
                </a:lnTo>
                <a:lnTo>
                  <a:pt x="18837" y="17524"/>
                </a:lnTo>
                <a:lnTo>
                  <a:pt x="19153" y="19101"/>
                </a:lnTo>
                <a:lnTo>
                  <a:pt x="19600" y="20049"/>
                </a:lnTo>
                <a:lnTo>
                  <a:pt x="20178" y="20368"/>
                </a:lnTo>
                <a:lnTo>
                  <a:pt x="20685" y="20197"/>
                </a:lnTo>
                <a:lnTo>
                  <a:pt x="20503" y="19670"/>
                </a:lnTo>
                <a:lnTo>
                  <a:pt x="20161" y="18957"/>
                </a:lnTo>
                <a:lnTo>
                  <a:pt x="19828" y="17820"/>
                </a:lnTo>
                <a:lnTo>
                  <a:pt x="19541" y="16432"/>
                </a:lnTo>
                <a:lnTo>
                  <a:pt x="19339" y="14961"/>
                </a:lnTo>
                <a:lnTo>
                  <a:pt x="19280" y="13801"/>
                </a:lnTo>
                <a:lnTo>
                  <a:pt x="19440" y="13130"/>
                </a:lnTo>
                <a:lnTo>
                  <a:pt x="19908" y="12819"/>
                </a:lnTo>
                <a:lnTo>
                  <a:pt x="20760" y="12743"/>
                </a:lnTo>
                <a:lnTo>
                  <a:pt x="21368" y="12743"/>
                </a:lnTo>
                <a:lnTo>
                  <a:pt x="21528" y="12580"/>
                </a:lnTo>
                <a:lnTo>
                  <a:pt x="21600" y="12318"/>
                </a:lnTo>
                <a:lnTo>
                  <a:pt x="20153" y="11325"/>
                </a:lnTo>
                <a:lnTo>
                  <a:pt x="19508" y="10863"/>
                </a:lnTo>
                <a:lnTo>
                  <a:pt x="18938" y="10419"/>
                </a:lnTo>
                <a:lnTo>
                  <a:pt x="18512" y="10047"/>
                </a:lnTo>
                <a:lnTo>
                  <a:pt x="18288" y="9793"/>
                </a:lnTo>
                <a:lnTo>
                  <a:pt x="18183" y="9456"/>
                </a:lnTo>
                <a:lnTo>
                  <a:pt x="18128" y="8864"/>
                </a:lnTo>
                <a:lnTo>
                  <a:pt x="18115" y="8038"/>
                </a:lnTo>
                <a:lnTo>
                  <a:pt x="18145" y="6984"/>
                </a:lnTo>
                <a:lnTo>
                  <a:pt x="18200" y="4891"/>
                </a:lnTo>
                <a:lnTo>
                  <a:pt x="18120" y="3443"/>
                </a:lnTo>
                <a:lnTo>
                  <a:pt x="17896" y="2590"/>
                </a:lnTo>
                <a:lnTo>
                  <a:pt x="17525" y="2271"/>
                </a:lnTo>
                <a:lnTo>
                  <a:pt x="17132" y="2165"/>
                </a:lnTo>
                <a:lnTo>
                  <a:pt x="16841" y="2009"/>
                </a:lnTo>
                <a:lnTo>
                  <a:pt x="16748" y="1755"/>
                </a:lnTo>
                <a:lnTo>
                  <a:pt x="16875" y="1456"/>
                </a:lnTo>
                <a:lnTo>
                  <a:pt x="17149" y="1217"/>
                </a:lnTo>
                <a:lnTo>
                  <a:pt x="17499" y="1134"/>
                </a:lnTo>
                <a:lnTo>
                  <a:pt x="17841" y="1046"/>
                </a:lnTo>
                <a:lnTo>
                  <a:pt x="17858" y="792"/>
                </a:lnTo>
                <a:lnTo>
                  <a:pt x="17596" y="478"/>
                </a:lnTo>
                <a:lnTo>
                  <a:pt x="17107" y="220"/>
                </a:lnTo>
                <a:lnTo>
                  <a:pt x="16394" y="27"/>
                </a:lnTo>
                <a:lnTo>
                  <a:pt x="15858" y="0"/>
                </a:lnTo>
                <a:close/>
              </a:path>
            </a:pathLst>
          </a:custGeom>
          <a:ln w="12700">
            <a:miter lim="400000"/>
          </a:ln>
        </p:spPr>
      </p:pic>
      <p:grpSp>
        <p:nvGrpSpPr>
          <p:cNvPr id="169" name="Group 169"/>
          <p:cNvGrpSpPr/>
          <p:nvPr/>
        </p:nvGrpSpPr>
        <p:grpSpPr>
          <a:xfrm>
            <a:off x="653651" y="3714398"/>
            <a:ext cx="3125391" cy="745543"/>
            <a:chOff x="0" y="0"/>
            <a:chExt cx="4445000" cy="1060326"/>
          </a:xfrm>
        </p:grpSpPr>
        <p:sp>
          <p:nvSpPr>
            <p:cNvPr id="166" name="Shape 166"/>
            <p:cNvSpPr/>
            <p:nvPr/>
          </p:nvSpPr>
          <p:spPr>
            <a:xfrm rot="1080000">
              <a:off x="2560788" y="702691"/>
              <a:ext cx="1033166" cy="357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8580000" rotWithShape="0">
                <a:srgbClr val="000000">
                  <a:alpha val="75000"/>
                </a:srgbClr>
              </a:outerShdw>
            </a:effectLst>
          </p:spPr>
          <p:txBody>
            <a:bodyPr wrap="square" lIns="26789" tIns="26789" rIns="26789" bIns="26789" numCol="1" anchor="t">
              <a:noAutofit/>
            </a:bodyPr>
            <a:lstStyle/>
            <a:p>
              <a:pPr defTabSz="455398">
                <a:lnSpc>
                  <a:spcPts val="2320"/>
                </a:lnSpc>
                <a:tabLst>
                  <a:tab pos="1062595" algn="l"/>
                </a:tabLst>
                <a:defRPr sz="2800" i="1">
                  <a:solidFill>
                    <a:srgbClr val="0433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969"/>
            </a:p>
          </p:txBody>
        </p:sp>
        <p:sp>
          <p:nvSpPr>
            <p:cNvPr id="167" name="Shape 167"/>
            <p:cNvSpPr/>
            <p:nvPr/>
          </p:nvSpPr>
          <p:spPr>
            <a:xfrm>
              <a:off x="0" y="0"/>
              <a:ext cx="4445000" cy="939800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9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/>
            <a:p>
              <a:pPr algn="ctr" defTabSz="455398">
                <a:lnSpc>
                  <a:spcPts val="1687"/>
                </a:lnSpc>
                <a:tabLst>
                  <a:tab pos="1062595" algn="l"/>
                </a:tabLst>
                <a:defRPr sz="2000" i="1">
                  <a:solidFill>
                    <a:srgbClr val="8D3124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406"/>
            </a:p>
          </p:txBody>
        </p:sp>
        <p:sp>
          <p:nvSpPr>
            <p:cNvPr id="168" name="Shape 168"/>
            <p:cNvSpPr/>
            <p:nvPr/>
          </p:nvSpPr>
          <p:spPr>
            <a:xfrm>
              <a:off x="370145" y="300289"/>
              <a:ext cx="3499990" cy="466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8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sz="1266"/>
                <a:t>Why is my program so slow ? </a:t>
              </a:r>
            </a:p>
          </p:txBody>
        </p:sp>
      </p:grpSp>
      <p:grpSp>
        <p:nvGrpSpPr>
          <p:cNvPr id="173" name="Group 173"/>
          <p:cNvGrpSpPr/>
          <p:nvPr/>
        </p:nvGrpSpPr>
        <p:grpSpPr>
          <a:xfrm>
            <a:off x="5647966" y="3565823"/>
            <a:ext cx="3125391" cy="750457"/>
            <a:chOff x="0" y="0"/>
            <a:chExt cx="4445000" cy="1067315"/>
          </a:xfrm>
        </p:grpSpPr>
        <p:sp>
          <p:nvSpPr>
            <p:cNvPr id="170" name="Shape 170"/>
            <p:cNvSpPr/>
            <p:nvPr/>
          </p:nvSpPr>
          <p:spPr>
            <a:xfrm rot="20520000">
              <a:off x="855474" y="709680"/>
              <a:ext cx="1033165" cy="357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8580000" rotWithShape="0">
                <a:srgbClr val="000000">
                  <a:alpha val="75000"/>
                </a:srgbClr>
              </a:outerShdw>
            </a:effectLst>
          </p:spPr>
          <p:txBody>
            <a:bodyPr wrap="square" lIns="26789" tIns="26789" rIns="26789" bIns="26789" numCol="1" anchor="t">
              <a:noAutofit/>
            </a:bodyPr>
            <a:lstStyle/>
            <a:p>
              <a:pPr defTabSz="455398">
                <a:lnSpc>
                  <a:spcPts val="2320"/>
                </a:lnSpc>
                <a:tabLst>
                  <a:tab pos="1062595" algn="l"/>
                </a:tabLst>
                <a:defRPr sz="2800" i="1">
                  <a:solidFill>
                    <a:srgbClr val="0433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1969"/>
            </a:p>
          </p:txBody>
        </p:sp>
        <p:sp>
          <p:nvSpPr>
            <p:cNvPr id="171" name="Shape 171"/>
            <p:cNvSpPr/>
            <p:nvPr/>
          </p:nvSpPr>
          <p:spPr>
            <a:xfrm>
              <a:off x="0" y="0"/>
              <a:ext cx="4445000" cy="939800"/>
            </a:xfrm>
            <a:prstGeom prst="ellips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>
              <a:outerShdw blurRad="127000" dist="76200" dir="900000" rotWithShape="0">
                <a:srgbClr val="000000">
                  <a:alpha val="75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/>
            <a:p>
              <a:pPr algn="ctr" defTabSz="455398">
                <a:lnSpc>
                  <a:spcPts val="1687"/>
                </a:lnSpc>
                <a:tabLst>
                  <a:tab pos="1062595" algn="l"/>
                </a:tabLst>
                <a:defRPr sz="2000" i="1">
                  <a:solidFill>
                    <a:srgbClr val="8D3124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sz="1406"/>
            </a:p>
          </p:txBody>
        </p:sp>
        <p:sp>
          <p:nvSpPr>
            <p:cNvPr id="172" name="Shape 172"/>
            <p:cNvSpPr/>
            <p:nvPr/>
          </p:nvSpPr>
          <p:spPr>
            <a:xfrm>
              <a:off x="266699" y="266700"/>
              <a:ext cx="3860659" cy="466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t">
              <a:spAutoFit/>
            </a:bodyPr>
            <a:lstStyle>
              <a:lvl1pPr marL="58702" marR="58702" defTabSz="1295400">
                <a:lnSpc>
                  <a:spcPct val="150000"/>
                </a:lnSpc>
                <a:defRPr sz="1800" b="1">
                  <a:uFill>
                    <a:solidFill>
                      <a:srgbClr val="000000"/>
                    </a:solidFill>
                  </a:uFill>
                  <a:latin typeface="Lucida Grande"/>
                  <a:ea typeface="Lucida Grande"/>
                  <a:cs typeface="Lucida Grande"/>
                  <a:sym typeface="Lucida Grande"/>
                </a:defRPr>
              </a:lvl1pPr>
            </a:lstStyle>
            <a:p>
              <a:r>
                <a:rPr sz="1266"/>
                <a:t>Why does it run out of memory 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build="p" animBg="1" advAuto="0"/>
      <p:bldP spid="169" grpId="0" animBg="1" advAuto="0"/>
      <p:bldP spid="173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Practical implications of order-of-growth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8798229" y="6520794"/>
            <a:ext cx="36388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647700"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fld id="{86CB4B4D-7CA3-9044-876B-883B54F8677D}" type="slidenum">
              <a:rPr/>
              <a:t>30</a:t>
            </a:fld>
            <a:endParaRPr/>
          </a:p>
        </p:txBody>
      </p:sp>
      <p:graphicFrame>
        <p:nvGraphicFramePr>
          <p:cNvPr id="586" name="Table 586"/>
          <p:cNvGraphicFramePr/>
          <p:nvPr>
            <p:extLst>
              <p:ext uri="{D42A27DB-BD31-4B8C-83A1-F6EECF244321}">
                <p14:modId xmlns:p14="http://schemas.microsoft.com/office/powerpoint/2010/main" val="2613784499"/>
              </p:ext>
            </p:extLst>
          </p:nvPr>
        </p:nvGraphicFramePr>
        <p:xfrm>
          <a:off x="173656" y="1210578"/>
          <a:ext cx="8806514" cy="5310216"/>
        </p:xfrm>
        <a:graphic>
          <a:graphicData uri="http://schemas.openxmlformats.org/drawingml/2006/table">
            <a:tbl>
              <a:tblPr/>
              <a:tblGrid>
                <a:gridCol w="805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7015">
                <a:tc rowSpan="2">
                  <a:txBody>
                    <a:bodyPr/>
                    <a:lstStyle/>
                    <a:p>
                      <a:pPr marL="58702" marR="58702" defTabSz="1295400">
                        <a:lnSpc>
                          <a:spcPct val="16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growth
rate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problem size solvable in minutes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time to process millions of inputs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2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1970s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1980s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1990s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2000s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1970s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1980s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1990s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32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2000s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749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dirty="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log 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any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tens of
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 of
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billions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minutes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seconds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second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instant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 log 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 of
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 of
millions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hour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minutes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tens of
seconds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seconds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6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100"/>
                        <a:t>N</a:t>
                      </a:r>
                      <a:r>
                        <a:rPr sz="11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ts val="24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tens of
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decades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years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months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weeks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7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6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100"/>
                        <a:t>N</a:t>
                      </a:r>
                      <a:r>
                        <a:rPr sz="1100" baseline="31999"/>
                        <a:t>3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hundreds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 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thousands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never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never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C0C0C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never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dirty="0">
                          <a:solidFill>
                            <a:srgbClr val="AB3226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millennia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800" dirty="0"/>
              <a:t>Practical implications of order-of-growth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8798229" y="6520794"/>
            <a:ext cx="363883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ctr" defTabSz="647700">
              <a:defRPr>
                <a:uFill>
                  <a:solidFill>
                    <a:srgbClr val="000000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fld id="{86CB4B4D-7CA3-9044-876B-883B54F8677D}" type="slidenum">
              <a:rPr/>
              <a:t>31</a:t>
            </a:fld>
            <a:endParaRPr dirty="0"/>
          </a:p>
        </p:txBody>
      </p:sp>
      <p:graphicFrame>
        <p:nvGraphicFramePr>
          <p:cNvPr id="591" name="Table 591"/>
          <p:cNvGraphicFramePr/>
          <p:nvPr/>
        </p:nvGraphicFramePr>
        <p:xfrm>
          <a:off x="178594" y="1241227"/>
          <a:ext cx="8768950" cy="4936593"/>
        </p:xfrm>
        <a:graphic>
          <a:graphicData uri="http://schemas.openxmlformats.org/drawingml/2006/table">
            <a:tbl>
              <a:tblPr/>
              <a:tblGrid>
                <a:gridCol w="1052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5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3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6581">
                <a:tc rowSpan="2"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growth
rate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name</a:t>
                      </a:r>
                    </a:p>
                  </a:txBody>
                  <a:tcPr marL="35719" marR="35719" marT="35719" marB="35719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description</a:t>
                      </a:r>
                    </a:p>
                  </a:txBody>
                  <a:tcPr marL="35719" marR="35719" marT="35719" marB="35719" anchor="ctr" horzOverflow="overflow"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effect on a program that
runs for a few seconds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T w="28575">
                      <a:miter lim="400000"/>
                    </a:lnT>
                    <a:solidFill>
                      <a:srgbClr val="606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5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time for 100x
more data</a:t>
                      </a:r>
                    </a:p>
                  </a:txBody>
                  <a:tcPr marL="35719" marR="35719" marT="35719" marB="35719" anchor="ctr" horzOverflow="overflow"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size for 100x
faster computer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solidFill>
                      <a:srgbClr val="606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constant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independent of input size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–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–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log 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logarithmic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nearly independent of input size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–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–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linear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optimal for N inputs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 few minutes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100x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 log 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linearithmic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nearly optimal for N inputs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 few minutes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100x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6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100"/>
                        <a:t>N</a:t>
                      </a:r>
                      <a:r>
                        <a:rPr sz="1100" baseline="31999"/>
                        <a:t>2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quadratic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not practical for large problems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several hours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10x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6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100"/>
                        <a:t>N</a:t>
                      </a:r>
                      <a:r>
                        <a:rPr sz="1100" baseline="31999"/>
                        <a:t>3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cubic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not practical for medium problems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several weeks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4–5x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6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100"/>
                        <a:t>2</a:t>
                      </a:r>
                      <a:r>
                        <a:rPr sz="1100" baseline="31999"/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exponential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useful only for tiny problems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forever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1x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endpapers.pdf"/>
          <p:cNvPicPr>
            <a:picLocks noChangeAspect="1"/>
          </p:cNvPicPr>
          <p:nvPr/>
        </p:nvPicPr>
        <p:blipFill>
          <a:blip r:embed="rId2">
            <a:alphaModFix amt="20000"/>
          </a:blip>
          <a:srcRect l="24870" t="6296" r="16541" b="31489"/>
          <a:stretch>
            <a:fillRect/>
          </a:stretch>
        </p:blipFill>
        <p:spPr>
          <a:xfrm rot="16199962">
            <a:off x="1134071" y="-1134071"/>
            <a:ext cx="6875860" cy="9144001"/>
          </a:xfrm>
          <a:prstGeom prst="rect">
            <a:avLst/>
          </a:prstGeom>
          <a:ln w="12700"/>
        </p:spPr>
      </p:pic>
      <p:sp>
        <p:nvSpPr>
          <p:cNvPr id="681" name="Shape 681"/>
          <p:cNvSpPr/>
          <p:nvPr/>
        </p:nvSpPr>
        <p:spPr>
          <a:xfrm>
            <a:off x="464107" y="5257640"/>
            <a:ext cx="2571751" cy="18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58702" marR="58702" algn="ctr" defTabSz="1295400">
              <a:lnSpc>
                <a:spcPts val="2300"/>
              </a:lnSpc>
              <a:defRPr sz="1400" b="1" spc="15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marL="41273" marR="41273" defTabSz="910796" eaLnBrk="1" fontAlgn="auto">
              <a:lnSpc>
                <a:spcPts val="1617"/>
              </a:lnSpc>
              <a:spcBef>
                <a:spcPts val="0"/>
              </a:spcBef>
              <a:spcAft>
                <a:spcPts val="0"/>
              </a:spcAft>
            </a:pPr>
            <a:r>
              <a:rPr sz="984" kern="0" spc="108">
                <a:solidFill>
                  <a:srgbClr val="000000"/>
                </a:solidFill>
              </a:rPr>
              <a:t>http://algs4.cs.princeton.edu</a:t>
            </a:r>
          </a:p>
        </p:txBody>
      </p:sp>
      <p:sp>
        <p:nvSpPr>
          <p:cNvPr id="682" name="Shape 682"/>
          <p:cNvSpPr/>
          <p:nvPr/>
        </p:nvSpPr>
        <p:spPr>
          <a:xfrm>
            <a:off x="3964751" y="2812852"/>
            <a:ext cx="458158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321457" eaLnBrk="1" fontAlgn="auto">
              <a:spcBef>
                <a:spcPts val="0"/>
              </a:spcBef>
              <a:spcAft>
                <a:spcPts val="0"/>
              </a:spcAft>
            </a:pPr>
            <a:endParaRPr sz="844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683" name="cover-gray2.pdf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366367"/>
            <a:ext cx="2294930" cy="2878387"/>
          </a:xfrm>
          <a:prstGeom prst="rect">
            <a:avLst/>
          </a:prstGeom>
          <a:ln w="12700"/>
        </p:spPr>
      </p:pic>
      <p:sp>
        <p:nvSpPr>
          <p:cNvPr id="684" name="Shape 684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  <a:p>
            <a:r>
              <a:t>observations</a:t>
            </a:r>
          </a:p>
          <a:p>
            <a:r>
              <a:t>mathematical models</a:t>
            </a:r>
          </a:p>
          <a:p>
            <a:r>
              <a:t>order-of-growth classifications</a:t>
            </a:r>
          </a:p>
          <a:p>
            <a:pPr lvl="1"/>
            <a:r>
              <a:t>theory of algorithms</a:t>
            </a:r>
          </a:p>
          <a:p>
            <a:r>
              <a:t>memory</a:t>
            </a:r>
          </a:p>
        </p:txBody>
      </p:sp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3929062" y="2348507"/>
            <a:ext cx="5019932" cy="383979"/>
          </a:xfrm>
          <a:prstGeom prst="rect">
            <a:avLst/>
          </a:prstGeom>
        </p:spPr>
        <p:txBody>
          <a:bodyPr/>
          <a:lstStyle/>
          <a:p>
            <a:r>
              <a:rPr dirty="0"/>
              <a:t>1.4  Analysis of Algorithms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analyses</a:t>
            </a:r>
          </a:p>
        </p:txBody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Best case.</a:t>
            </a:r>
            <a:r>
              <a:rPr sz="1800" dirty="0"/>
              <a:t>  Lower bound on cost.</a:t>
            </a:r>
          </a:p>
          <a:p>
            <a:pPr lvl="1"/>
            <a:r>
              <a:rPr sz="1600" dirty="0"/>
              <a:t>Determined by “easiest” input.</a:t>
            </a:r>
          </a:p>
          <a:p>
            <a:pPr lvl="1"/>
            <a:r>
              <a:rPr sz="1600" dirty="0"/>
              <a:t>Provides a goal for all inputs.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Worst case.</a:t>
            </a:r>
            <a:r>
              <a:rPr sz="1800" dirty="0"/>
              <a:t>  Upper bound on cost.</a:t>
            </a:r>
          </a:p>
          <a:p>
            <a:pPr lvl="1"/>
            <a:r>
              <a:rPr sz="1600" dirty="0"/>
              <a:t>Determined by “most difficult” input.</a:t>
            </a:r>
          </a:p>
          <a:p>
            <a:pPr lvl="1"/>
            <a:r>
              <a:rPr sz="1600" dirty="0"/>
              <a:t>Provides a guarantee for all inputs.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Average case. </a:t>
            </a:r>
            <a:r>
              <a:rPr sz="1800" dirty="0"/>
              <a:t> Expected cost for random input.</a:t>
            </a:r>
          </a:p>
          <a:p>
            <a:pPr lvl="1"/>
            <a:r>
              <a:rPr sz="1600" dirty="0"/>
              <a:t>Need a model for “random” input.</a:t>
            </a:r>
          </a:p>
          <a:p>
            <a:pPr lvl="1"/>
            <a:r>
              <a:rPr sz="1600" dirty="0"/>
              <a:t>Provides a way to predict performance.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grpSp>
        <p:nvGrpSpPr>
          <p:cNvPr id="692" name="Group 692"/>
          <p:cNvGrpSpPr/>
          <p:nvPr/>
        </p:nvGrpSpPr>
        <p:grpSpPr>
          <a:xfrm>
            <a:off x="571500" y="5080992"/>
            <a:ext cx="4223742" cy="1482328"/>
            <a:chOff x="0" y="0"/>
            <a:chExt cx="6007100" cy="2108200"/>
          </a:xfrm>
          <a:solidFill>
            <a:srgbClr val="C6D8EA"/>
          </a:solidFill>
        </p:grpSpPr>
        <p:sp>
          <p:nvSpPr>
            <p:cNvPr id="690" name="Shape 690"/>
            <p:cNvSpPr/>
            <p:nvPr/>
          </p:nvSpPr>
          <p:spPr>
            <a:xfrm>
              <a:off x="0" y="0"/>
              <a:ext cx="6007100" cy="2108200"/>
            </a:xfrm>
            <a:prstGeom prst="rect">
              <a:avLst/>
            </a:prstGeom>
            <a:grpFill/>
            <a:ln w="12700" cap="flat">
              <a:noFill/>
              <a:round/>
            </a:ln>
            <a:effectLst/>
          </p:spPr>
          <p:txBody>
            <a:bodyPr wrap="square" lIns="142875" tIns="142875" rIns="142875" bIns="142875" numCol="1" anchor="t">
              <a:noAutofit/>
            </a:bodyPr>
            <a:lstStyle/>
            <a:p>
              <a:pPr marL="5079" marR="5079" defTabSz="910796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 sz="1547"/>
            </a:p>
          </p:txBody>
        </p:sp>
        <p:sp>
          <p:nvSpPr>
            <p:cNvPr id="691" name="Shape 691"/>
            <p:cNvSpPr/>
            <p:nvPr/>
          </p:nvSpPr>
          <p:spPr>
            <a:xfrm>
              <a:off x="228599" y="133350"/>
              <a:ext cx="5626099" cy="189253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/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b="1" dirty="0">
                  <a:latin typeface="Lucida Grande"/>
                  <a:ea typeface="Lucida Grande"/>
                  <a:cs typeface="Lucida Grande"/>
                  <a:sym typeface="Lucida Grande"/>
                </a:rPr>
                <a:t>Ex 1.</a:t>
              </a:r>
              <a:r>
                <a:rPr sz="1406" dirty="0"/>
                <a:t>  Array accesses for brute-force </a:t>
              </a:r>
              <a:r>
                <a:rPr sz="1406" cap="small" dirty="0"/>
                <a:t>3-Sum</a:t>
              </a:r>
              <a:r>
                <a:rPr sz="1406" dirty="0"/>
                <a:t>.   Best:          </a:t>
              </a:r>
              <a:r>
                <a:rPr sz="1406" dirty="0">
                  <a:latin typeface="Symbol"/>
                  <a:ea typeface="Symbol"/>
                  <a:cs typeface="Symbol"/>
                  <a:sym typeface="Symbol"/>
                </a:rPr>
                <a:t>~</a:t>
              </a:r>
              <a:r>
                <a:rPr sz="1406" dirty="0">
                  <a:latin typeface="Times New Roman"/>
                  <a:ea typeface="Times New Roman"/>
                  <a:cs typeface="Times New Roman"/>
                  <a:sym typeface="Times New Roman"/>
                </a:rPr>
                <a:t> ½ </a:t>
              </a:r>
              <a:r>
                <a:rPr sz="1406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sz="1406" baseline="31999" dirty="0">
                  <a:latin typeface="Times New Roman"/>
                  <a:ea typeface="Times New Roman"/>
                  <a:cs typeface="Times New Roman"/>
                  <a:sym typeface="Times New Roman"/>
                </a:rPr>
                <a:t> 3</a:t>
              </a:r>
              <a:r>
                <a:rPr sz="1406" dirty="0"/>
                <a:t> </a:t>
              </a:r>
            </a:p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dirty="0"/>
                <a:t>Average:    </a:t>
              </a:r>
              <a:r>
                <a:rPr sz="1406" dirty="0">
                  <a:latin typeface="Symbol"/>
                  <a:ea typeface="Symbol"/>
                  <a:cs typeface="Symbol"/>
                  <a:sym typeface="Symbol"/>
                </a:rPr>
                <a:t>~</a:t>
              </a:r>
              <a:r>
                <a:rPr sz="1406" dirty="0">
                  <a:latin typeface="Times New Roman"/>
                  <a:ea typeface="Times New Roman"/>
                  <a:cs typeface="Times New Roman"/>
                  <a:sym typeface="Times New Roman"/>
                </a:rPr>
                <a:t> ½ </a:t>
              </a:r>
              <a:r>
                <a:rPr sz="1406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sz="1406" baseline="31999" dirty="0">
                  <a:latin typeface="Times New Roman"/>
                  <a:ea typeface="Times New Roman"/>
                  <a:cs typeface="Times New Roman"/>
                  <a:sym typeface="Times New Roman"/>
                </a:rPr>
                <a:t> 3</a:t>
              </a:r>
            </a:p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dirty="0"/>
                <a:t>Worst:        </a:t>
              </a:r>
              <a:r>
                <a:rPr sz="1406" dirty="0">
                  <a:latin typeface="Symbol"/>
                  <a:ea typeface="Symbol"/>
                  <a:cs typeface="Symbol"/>
                  <a:sym typeface="Symbol"/>
                </a:rPr>
                <a:t>~</a:t>
              </a:r>
              <a:r>
                <a:rPr sz="1406" dirty="0">
                  <a:latin typeface="Times New Roman"/>
                  <a:ea typeface="Times New Roman"/>
                  <a:cs typeface="Times New Roman"/>
                  <a:sym typeface="Times New Roman"/>
                </a:rPr>
                <a:t> ½ </a:t>
              </a:r>
              <a:r>
                <a:rPr sz="1406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sz="1406" baseline="31999" dirty="0">
                  <a:latin typeface="Times New Roman"/>
                  <a:ea typeface="Times New Roman"/>
                  <a:cs typeface="Times New Roman"/>
                  <a:sym typeface="Times New Roman"/>
                </a:rPr>
                <a:t> 3</a:t>
              </a:r>
            </a:p>
          </p:txBody>
        </p:sp>
      </p:grpSp>
      <p:grpSp>
        <p:nvGrpSpPr>
          <p:cNvPr id="695" name="Group 695"/>
          <p:cNvGrpSpPr/>
          <p:nvPr/>
        </p:nvGrpSpPr>
        <p:grpSpPr>
          <a:xfrm>
            <a:off x="5125641" y="5080992"/>
            <a:ext cx="3562945" cy="1482328"/>
            <a:chOff x="0" y="0"/>
            <a:chExt cx="5067300" cy="2108200"/>
          </a:xfrm>
        </p:grpSpPr>
        <p:sp>
          <p:nvSpPr>
            <p:cNvPr id="693" name="Shape 693"/>
            <p:cNvSpPr/>
            <p:nvPr/>
          </p:nvSpPr>
          <p:spPr>
            <a:xfrm>
              <a:off x="0" y="0"/>
              <a:ext cx="5067300" cy="2108200"/>
            </a:xfrm>
            <a:prstGeom prst="rect">
              <a:avLst/>
            </a:prstGeom>
            <a:solidFill>
              <a:srgbClr val="C6D8EA"/>
            </a:solidFill>
            <a:ln w="12700" cap="flat">
              <a:noFill/>
              <a:round/>
            </a:ln>
            <a:effectLst/>
          </p:spPr>
          <p:txBody>
            <a:bodyPr wrap="square" lIns="142875" tIns="142875" rIns="142875" bIns="142875" numCol="1" anchor="t">
              <a:noAutofit/>
            </a:bodyPr>
            <a:lstStyle/>
            <a:p>
              <a:pPr marL="5079" marR="5079" defTabSz="910796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 sz="1547"/>
            </a:p>
          </p:txBody>
        </p:sp>
        <p:sp>
          <p:nvSpPr>
            <p:cNvPr id="694" name="Shape 694"/>
            <p:cNvSpPr/>
            <p:nvPr/>
          </p:nvSpPr>
          <p:spPr>
            <a:xfrm>
              <a:off x="221008" y="146050"/>
              <a:ext cx="4699001" cy="181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Autofit/>
            </a:bodyPr>
            <a:lstStyle/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b="1" dirty="0">
                  <a:latin typeface="Lucida Grande"/>
                  <a:ea typeface="Lucida Grande"/>
                  <a:cs typeface="Lucida Grande"/>
                  <a:sym typeface="Lucida Grande"/>
                </a:rPr>
                <a:t>Ex 2.</a:t>
              </a:r>
              <a:r>
                <a:rPr sz="1406" dirty="0"/>
                <a:t>  Compares for binary search.</a:t>
              </a:r>
            </a:p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dirty="0"/>
                <a:t>Best:          </a:t>
              </a:r>
              <a:r>
                <a:rPr sz="1406" dirty="0">
                  <a:latin typeface="Symbol"/>
                  <a:ea typeface="Symbol"/>
                  <a:cs typeface="Symbol"/>
                  <a:sym typeface="Symbol"/>
                </a:rPr>
                <a:t>~</a:t>
              </a:r>
              <a:r>
                <a:rPr sz="1406" dirty="0">
                  <a:latin typeface="Times New Roman"/>
                  <a:ea typeface="Times New Roman"/>
                  <a:cs typeface="Times New Roman"/>
                  <a:sym typeface="Times New Roman"/>
                </a:rPr>
                <a:t>  1</a:t>
              </a:r>
              <a:r>
                <a:rPr sz="1406" dirty="0"/>
                <a:t> </a:t>
              </a:r>
            </a:p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dirty="0"/>
                <a:t>Average:    </a:t>
              </a:r>
              <a:r>
                <a:rPr sz="1406" dirty="0">
                  <a:latin typeface="Symbol"/>
                  <a:ea typeface="Symbol"/>
                  <a:cs typeface="Symbol"/>
                  <a:sym typeface="Symbol"/>
                </a:rPr>
                <a:t>~</a:t>
              </a:r>
              <a:r>
                <a:rPr sz="1406" dirty="0">
                  <a:latin typeface="Times New Roman"/>
                  <a:ea typeface="Times New Roman"/>
                  <a:cs typeface="Times New Roman"/>
                  <a:sym typeface="Times New Roman"/>
                </a:rPr>
                <a:t>  lg </a:t>
              </a:r>
              <a:r>
                <a:rPr sz="1406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</a:p>
            <a:p>
              <a:pPr marL="41273" marR="41273" defTabSz="910796">
                <a:lnSpc>
                  <a:spcPct val="150000"/>
                </a:lnSpc>
                <a:defRPr sz="2000">
                  <a:uFill>
                    <a:solidFill>
                      <a:srgbClr val="000000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pPr>
              <a:r>
                <a:rPr sz="1406" dirty="0"/>
                <a:t>Worst:        </a:t>
              </a:r>
              <a:r>
                <a:rPr sz="1406" dirty="0">
                  <a:latin typeface="Symbol"/>
                  <a:ea typeface="Symbol"/>
                  <a:cs typeface="Symbol"/>
                  <a:sym typeface="Symbol"/>
                </a:rPr>
                <a:t>~</a:t>
              </a:r>
              <a:r>
                <a:rPr sz="1406" dirty="0">
                  <a:latin typeface="Times New Roman"/>
                  <a:ea typeface="Times New Roman"/>
                  <a:cs typeface="Times New Roman"/>
                  <a:sym typeface="Times New Roman"/>
                </a:rPr>
                <a:t>  lg </a:t>
              </a:r>
              <a:r>
                <a:rPr sz="1406" i="1" dirty="0"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</a:p>
          </p:txBody>
        </p:sp>
      </p:grpSp>
      <p:grpSp>
        <p:nvGrpSpPr>
          <p:cNvPr id="698" name="Group 698"/>
          <p:cNvGrpSpPr/>
          <p:nvPr/>
        </p:nvGrpSpPr>
        <p:grpSpPr>
          <a:xfrm>
            <a:off x="5756771" y="2452489"/>
            <a:ext cx="1315676" cy="2303860"/>
            <a:chOff x="0" y="0"/>
            <a:chExt cx="1871183" cy="3276600"/>
          </a:xfrm>
        </p:grpSpPr>
        <p:sp>
          <p:nvSpPr>
            <p:cNvPr id="696" name="Shape 696"/>
            <p:cNvSpPr/>
            <p:nvPr/>
          </p:nvSpPr>
          <p:spPr>
            <a:xfrm>
              <a:off x="423383" y="1477716"/>
              <a:ext cx="1447800" cy="425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spAutoFit/>
            </a:bodyPr>
            <a:lstStyle>
              <a:lvl1pPr marL="58702" marR="58702" algn="ctr" defTabSz="1295400">
                <a:lnSpc>
                  <a:spcPct val="150000"/>
                </a:lnSpc>
                <a:defRPr sz="1600">
                  <a:solidFill>
                    <a:srgbClr val="8D3124"/>
                  </a:solidFill>
                  <a:uFill>
                    <a:solidFill>
                      <a:srgbClr val="8D3124"/>
                    </a:solidFill>
                  </a:uFill>
                  <a:latin typeface="Lucida Sans"/>
                  <a:ea typeface="Lucida Sans"/>
                  <a:cs typeface="Lucida Sans"/>
                  <a:sym typeface="Lucida Sans"/>
                </a:defRPr>
              </a:lvl1pPr>
            </a:lstStyle>
            <a:p>
              <a:r>
                <a:rPr sz="1125"/>
                <a:t>this course</a:t>
              </a:r>
            </a:p>
          </p:txBody>
        </p:sp>
        <p:sp>
          <p:nvSpPr>
            <p:cNvPr id="697" name="Shape 697"/>
            <p:cNvSpPr/>
            <p:nvPr/>
          </p:nvSpPr>
          <p:spPr>
            <a:xfrm>
              <a:off x="0" y="0"/>
              <a:ext cx="266700" cy="3276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965" y="0"/>
                    <a:pt x="10800" y="806"/>
                    <a:pt x="10800" y="1800"/>
                  </a:cubicBezTo>
                  <a:lnTo>
                    <a:pt x="10800" y="9000"/>
                  </a:lnTo>
                  <a:cubicBezTo>
                    <a:pt x="10800" y="9994"/>
                    <a:pt x="15635" y="10800"/>
                    <a:pt x="21600" y="10800"/>
                  </a:cubicBezTo>
                  <a:cubicBezTo>
                    <a:pt x="15635" y="10800"/>
                    <a:pt x="10800" y="11606"/>
                    <a:pt x="10800" y="12600"/>
                  </a:cubicBezTo>
                  <a:lnTo>
                    <a:pt x="10800" y="19800"/>
                  </a:lnTo>
                  <a:cubicBezTo>
                    <a:pt x="10800" y="20794"/>
                    <a:pt x="5965" y="21600"/>
                    <a:pt x="0" y="21600"/>
                  </a:cubicBezTo>
                </a:path>
              </a:pathLst>
            </a:custGeom>
            <a:noFill/>
            <a:ln w="12700" cap="flat">
              <a:solidFill>
                <a:srgbClr val="8D3124"/>
              </a:solidFill>
              <a:prstDash val="solid"/>
              <a:round/>
            </a:ln>
            <a:effectLst/>
          </p:spPr>
          <p:txBody>
            <a:bodyPr wrap="square" lIns="142875" tIns="142875" rIns="142875" bIns="142875" numCol="1" anchor="t">
              <a:noAutofit/>
            </a:bodyPr>
            <a:lstStyle/>
            <a:p>
              <a:pPr marL="5079" marR="5079" defTabSz="910796">
                <a:lnSpc>
                  <a:spcPct val="120000"/>
                </a:lnSpc>
                <a:defRPr sz="2200">
                  <a:solidFill>
                    <a:srgbClr val="005493"/>
                  </a:solidFill>
                  <a:uFill>
                    <a:solidFill>
                      <a:srgbClr val="0048AA"/>
                    </a:solidFill>
                  </a:uFill>
                </a:defRPr>
              </a:pPr>
              <a:endParaRPr sz="1547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87">
                                            <p:txEl>
                                              <p:charRg st="326" end="3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build="p" animBg="1" advAuto="0"/>
      <p:bldP spid="692" grpId="0" animBg="1" advAuto="0"/>
      <p:bldP spid="695" grpId="0" animBg="1" advAuto="0"/>
      <p:bldP spid="698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analyses</a:t>
            </a:r>
          </a:p>
        </p:txBody>
      </p:sp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400" dirty="0">
                <a:solidFill>
                  <a:srgbClr val="005493"/>
                </a:solidFill>
              </a:rPr>
              <a:t>Best case.</a:t>
            </a:r>
            <a:r>
              <a:rPr sz="2400" dirty="0"/>
              <a:t>  Lower bound on cost.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2400" dirty="0">
                <a:solidFill>
                  <a:srgbClr val="005493"/>
                </a:solidFill>
              </a:rPr>
              <a:t>Worst case.</a:t>
            </a:r>
            <a:r>
              <a:rPr sz="2400" dirty="0"/>
              <a:t>  Upper bound on cost.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2400" dirty="0">
                <a:solidFill>
                  <a:srgbClr val="005493"/>
                </a:solidFill>
              </a:rPr>
              <a:t>Average case. </a:t>
            </a:r>
            <a:r>
              <a:rPr sz="2400" dirty="0"/>
              <a:t> “Expected” cost.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sz="2400" dirty="0"/>
          </a:p>
          <a:p>
            <a:pPr>
              <a:defRPr>
                <a:solidFill>
                  <a:srgbClr val="000000"/>
                </a:solidFill>
              </a:defRPr>
            </a:pPr>
            <a:endParaRPr sz="2400" dirty="0"/>
          </a:p>
          <a:p>
            <a:r>
              <a:rPr sz="2400" dirty="0"/>
              <a:t>Actual data might not match input model?</a:t>
            </a:r>
          </a:p>
          <a:p>
            <a:pPr lvl="1"/>
            <a:r>
              <a:rPr sz="2000" dirty="0"/>
              <a:t>Need to understand input to effectively process it.</a:t>
            </a:r>
          </a:p>
          <a:p>
            <a:pPr lvl="1"/>
            <a:r>
              <a:rPr sz="2000" dirty="0"/>
              <a:t>Approach 1: design for the worst case.</a:t>
            </a:r>
          </a:p>
          <a:p>
            <a:pPr lvl="1"/>
            <a:r>
              <a:rPr sz="2000" dirty="0"/>
              <a:t>Approach 2: randomize, depend on probabilistic guarantee.</a:t>
            </a:r>
          </a:p>
        </p:txBody>
      </p:sp>
      <p:sp>
        <p:nvSpPr>
          <p:cNvPr id="702" name="Shape 702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of algorithms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571500" y="892969"/>
            <a:ext cx="8152805" cy="5715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5493"/>
                </a:solidFill>
              </a:rPr>
              <a:t>Goals.</a:t>
            </a:r>
          </a:p>
          <a:p>
            <a:pPr lvl="1"/>
            <a:r>
              <a:rPr sz="1800" dirty="0"/>
              <a:t>Establish “difficulty” of a problem.</a:t>
            </a:r>
          </a:p>
          <a:p>
            <a:pPr lvl="1"/>
            <a:r>
              <a:rPr sz="1800" dirty="0"/>
              <a:t>Develop “optimal” algorithms.</a:t>
            </a: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lang="en-GB" sz="20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5493"/>
                </a:solidFill>
              </a:rPr>
              <a:t>Approach.</a:t>
            </a:r>
            <a:r>
              <a:rPr sz="2000" dirty="0"/>
              <a:t>  </a:t>
            </a:r>
          </a:p>
          <a:p>
            <a:pPr lvl="1"/>
            <a:r>
              <a:rPr sz="1800" dirty="0"/>
              <a:t>Suppress details in analysis: analyze “to within a constant factor.”</a:t>
            </a:r>
          </a:p>
          <a:p>
            <a:pPr lvl="1"/>
            <a:r>
              <a:rPr sz="1800" dirty="0"/>
              <a:t>Eliminate variability in input model:  focus on the worst case.</a:t>
            </a:r>
          </a:p>
          <a:p>
            <a:pPr>
              <a:defRPr>
                <a:uFill>
                  <a:solidFill>
                    <a:srgbClr val="005493"/>
                  </a:solidFill>
                </a:uFill>
              </a:defRPr>
            </a:pPr>
            <a:endParaRPr lang="en-GB" sz="2000" dirty="0">
              <a:uFill>
                <a:solidFill>
                  <a:srgbClr val="0048AA"/>
                </a:solidFill>
              </a:uFill>
            </a:endParaRPr>
          </a:p>
          <a:p>
            <a:pPr>
              <a:defRPr>
                <a:uFill>
                  <a:solidFill>
                    <a:srgbClr val="005493"/>
                  </a:solidFill>
                </a:uFill>
              </a:defRPr>
            </a:pPr>
            <a:r>
              <a:rPr sz="2000" dirty="0">
                <a:uFill>
                  <a:solidFill>
                    <a:srgbClr val="0048AA"/>
                  </a:solidFill>
                </a:uFill>
              </a:rPr>
              <a:t>Upper bound.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48AA"/>
                  </a:solidFill>
                </a:uFill>
              </a:rPr>
              <a:t>  Performance guarantee of algorithm for any input.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sz="2000" dirty="0">
                <a:solidFill>
                  <a:srgbClr val="005493"/>
                </a:solidFill>
              </a:rPr>
              <a:t>Lower bound.</a:t>
            </a:r>
            <a:r>
              <a:rPr sz="2000" dirty="0"/>
              <a:t>  Proof that no algorithm can do better.</a:t>
            </a:r>
          </a:p>
          <a:p>
            <a:pPr>
              <a:defRPr>
                <a:uFill>
                  <a:solidFill>
                    <a:srgbClr val="005493"/>
                  </a:solidFill>
                </a:uFill>
              </a:defRPr>
            </a:pPr>
            <a:r>
              <a:rPr sz="2000" dirty="0"/>
              <a:t>Optimal algorithm. </a:t>
            </a:r>
            <a:r>
              <a:rPr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Lower bound = upper bound (to within a constant factor).</a:t>
            </a:r>
          </a:p>
        </p:txBody>
      </p:sp>
      <p:sp>
        <p:nvSpPr>
          <p:cNvPr id="706" name="Shape 706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0" build="p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Commonly-used notations in the theory of algorithms</a:t>
            </a:r>
          </a:p>
        </p:txBody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571500" y="803672"/>
            <a:ext cx="8001000" cy="5715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>
              <a:solidFill>
                <a:srgbClr val="005493"/>
              </a:solidFill>
            </a:endParaRPr>
          </a:p>
        </p:txBody>
      </p:sp>
      <p:sp>
        <p:nvSpPr>
          <p:cNvPr id="709" name="Shape 709"/>
          <p:cNvSpPr txBox="1">
            <a:spLocks noGrp="1"/>
          </p:cNvSpPr>
          <p:nvPr>
            <p:ph type="sldNum" sz="quarter" idx="2"/>
          </p:nvPr>
        </p:nvSpPr>
        <p:spPr>
          <a:xfrm>
            <a:off x="8872157" y="6813669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graphicFrame>
        <p:nvGraphicFramePr>
          <p:cNvPr id="711" name="Table 711"/>
          <p:cNvGraphicFramePr/>
          <p:nvPr>
            <p:extLst>
              <p:ext uri="{D42A27DB-BD31-4B8C-83A1-F6EECF244321}">
                <p14:modId xmlns:p14="http://schemas.microsoft.com/office/powerpoint/2010/main" val="3255452203"/>
              </p:ext>
            </p:extLst>
          </p:nvPr>
        </p:nvGraphicFramePr>
        <p:xfrm>
          <a:off x="609600" y="1454922"/>
          <a:ext cx="7927181" cy="5180706"/>
        </p:xfrm>
        <a:graphic>
          <a:graphicData uri="http://schemas.openxmlformats.org/drawingml/2006/table">
            <a:tbl>
              <a:tblPr firstRow="1"/>
              <a:tblGrid>
                <a:gridCol w="12195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3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1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250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notation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provides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example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shorthand for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used to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82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Big Theta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asymptotic order of growth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22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500"/>
                        <a:t>Θ(</a:t>
                      </a:r>
                      <a:r>
                        <a:rPr sz="1500" i="1"/>
                        <a:t>N</a:t>
                      </a:r>
                      <a:r>
                        <a:rPr sz="1500" baseline="30363"/>
                        <a:t>2</a:t>
                      </a:r>
                      <a:r>
                        <a:rPr sz="1500"/>
                        <a:t>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½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2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 5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 </a:t>
                      </a:r>
                      <a:r>
                        <a:rPr sz="1400" dirty="0"/>
                        <a:t>+ 22 </a:t>
                      </a:r>
                      <a:r>
                        <a:rPr sz="1400" i="1" dirty="0"/>
                        <a:t>N</a:t>
                      </a:r>
                      <a:r>
                        <a:rPr sz="1400" dirty="0"/>
                        <a:t> log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</a:t>
                      </a:r>
                      <a:r>
                        <a:rPr sz="1400" dirty="0"/>
                        <a:t>+ 3N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⋮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classify
algorithms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661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Big Oh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Θ(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 baseline="301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)</a:t>
                      </a:r>
                      <a:r>
                        <a:rPr sz="1300"/>
                        <a:t> and smaller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22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500"/>
                        <a:t>O(</a:t>
                      </a:r>
                      <a:r>
                        <a:rPr sz="1500" i="1"/>
                        <a:t>N</a:t>
                      </a:r>
                      <a:r>
                        <a:rPr sz="1500" baseline="30363"/>
                        <a:t>2</a:t>
                      </a:r>
                      <a:r>
                        <a:rPr sz="1500"/>
                        <a:t>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10 </a:t>
                      </a:r>
                      <a:r>
                        <a:rPr sz="1400" i="1"/>
                        <a:t>N </a:t>
                      </a:r>
                      <a:r>
                        <a:rPr sz="1400" baseline="30199"/>
                        <a:t>2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100 </a:t>
                      </a:r>
                      <a:r>
                        <a:rPr sz="1400" i="1"/>
                        <a:t>N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 22 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log </a:t>
                      </a:r>
                      <a:r>
                        <a:rPr sz="1400" i="1"/>
                        <a:t>N</a:t>
                      </a:r>
                      <a:r>
                        <a:rPr sz="1400" baseline="30199"/>
                        <a:t> </a:t>
                      </a:r>
                      <a:r>
                        <a:rPr sz="1400"/>
                        <a:t>+ 3 </a:t>
                      </a:r>
                      <a:r>
                        <a:rPr sz="1400" i="1"/>
                        <a:t>N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⋮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develop
upper bounds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8228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Big Omega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Θ(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 baseline="301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)</a:t>
                      </a:r>
                      <a:r>
                        <a:rPr sz="1300"/>
                        <a:t> and larger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22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500"/>
                        <a:t>Ω(</a:t>
                      </a:r>
                      <a:r>
                        <a:rPr sz="1500" i="1"/>
                        <a:t>N</a:t>
                      </a:r>
                      <a:r>
                        <a:rPr sz="1500" baseline="30363"/>
                        <a:t>2</a:t>
                      </a:r>
                      <a:r>
                        <a:rPr sz="1500"/>
                        <a:t>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½ </a:t>
                      </a:r>
                      <a:r>
                        <a:rPr sz="1400" i="1"/>
                        <a:t>N </a:t>
                      </a:r>
                      <a:r>
                        <a:rPr sz="1400" baseline="30199"/>
                        <a:t>2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/>
                        <a:t>N </a:t>
                      </a:r>
                      <a:r>
                        <a:rPr sz="1400" baseline="30199"/>
                        <a:t>5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 </a:t>
                      </a:r>
                      <a:r>
                        <a:rPr sz="1400" i="1"/>
                        <a:t>N </a:t>
                      </a:r>
                      <a:r>
                        <a:rPr sz="1400" baseline="30199"/>
                        <a:t>3 </a:t>
                      </a:r>
                      <a:r>
                        <a:rPr sz="1400"/>
                        <a:t>+ 22 </a:t>
                      </a:r>
                      <a:r>
                        <a:rPr sz="1400" i="1"/>
                        <a:t>N</a:t>
                      </a:r>
                      <a:r>
                        <a:rPr sz="1400"/>
                        <a:t> log </a:t>
                      </a:r>
                      <a:r>
                        <a:rPr sz="1400" i="1"/>
                        <a:t>N</a:t>
                      </a:r>
                      <a:r>
                        <a:rPr sz="1400" baseline="30199"/>
                        <a:t> </a:t>
                      </a:r>
                      <a:r>
                        <a:rPr sz="1400"/>
                        <a:t>+ 3 </a:t>
                      </a:r>
                      <a:r>
                        <a:rPr sz="1400" i="1"/>
                        <a:t>N</a:t>
                      </a:r>
                    </a:p>
                    <a:p>
                      <a:pPr marR="58702" lvl="2" indent="58561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⋮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develop
lower bounds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of algorithms: example 1</a:t>
            </a:r>
          </a:p>
        </p:txBody>
      </p:sp>
      <p:sp>
        <p:nvSpPr>
          <p:cNvPr id="713" name="Shape 7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Goals.</a:t>
            </a:r>
          </a:p>
          <a:p>
            <a:pPr lvl="1"/>
            <a:r>
              <a:rPr sz="1600" dirty="0"/>
              <a:t>Establish “difficulty” of a problem and develop “optimal” algorithms.</a:t>
            </a:r>
          </a:p>
          <a:p>
            <a:pPr lvl="1"/>
            <a:r>
              <a:rPr sz="1600" dirty="0"/>
              <a:t>Ex. </a:t>
            </a:r>
            <a:r>
              <a:rPr sz="1600" cap="small" dirty="0"/>
              <a:t>1-Sum</a:t>
            </a:r>
            <a:r>
              <a:rPr sz="1600" dirty="0"/>
              <a:t> = “</a:t>
            </a:r>
            <a:r>
              <a:rPr sz="1600" i="1" dirty="0">
                <a:latin typeface="+mj-lt"/>
                <a:ea typeface="+mj-ea"/>
                <a:cs typeface="+mj-cs"/>
                <a:sym typeface="Helvetica"/>
              </a:rPr>
              <a:t>Is there a </a:t>
            </a:r>
            <a:r>
              <a:rPr sz="1600" dirty="0"/>
              <a:t>0</a:t>
            </a:r>
            <a:r>
              <a:rPr sz="1600" i="1" dirty="0">
                <a:latin typeface="+mj-lt"/>
                <a:ea typeface="+mj-ea"/>
                <a:cs typeface="+mj-cs"/>
                <a:sym typeface="Helvetica"/>
              </a:rPr>
              <a:t> in the array? </a:t>
            </a:r>
            <a:r>
              <a:rPr sz="1600" dirty="0"/>
              <a:t>”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Upper bound.</a:t>
            </a:r>
            <a:r>
              <a:rPr sz="1800" dirty="0"/>
              <a:t>  A specific algorithm.</a:t>
            </a:r>
          </a:p>
          <a:p>
            <a:pPr lvl="1"/>
            <a:r>
              <a:rPr sz="1600" dirty="0"/>
              <a:t>Ex. Brute-force algorithm for </a:t>
            </a:r>
            <a:r>
              <a:rPr sz="1600" cap="small" dirty="0"/>
              <a:t>1-Sum</a:t>
            </a:r>
            <a:r>
              <a:rPr sz="1600" dirty="0"/>
              <a:t>: Look at every array entry.</a:t>
            </a:r>
          </a:p>
          <a:p>
            <a:pPr lvl="1"/>
            <a:r>
              <a:rPr sz="1600" dirty="0"/>
              <a:t>Running time of the optimal algorithm for </a:t>
            </a:r>
            <a:r>
              <a:rPr sz="1600" cap="small" dirty="0"/>
              <a:t>1-Sum</a:t>
            </a:r>
            <a:r>
              <a:rPr sz="1600" dirty="0"/>
              <a:t> is 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O(</a:t>
            </a:r>
            <a:r>
              <a:rPr sz="16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1600" dirty="0"/>
              <a:t>. 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Lower bound.</a:t>
            </a:r>
            <a:r>
              <a:rPr sz="1800" dirty="0"/>
              <a:t>  Proof that no algorithm can do better.</a:t>
            </a:r>
          </a:p>
          <a:p>
            <a:pPr lvl="1"/>
            <a:r>
              <a:rPr sz="1600" dirty="0"/>
              <a:t>Ex. Have to examine all </a:t>
            </a:r>
            <a:r>
              <a:rPr sz="1600" i="1" dirty="0">
                <a:latin typeface="+mj-lt"/>
                <a:ea typeface="+mj-ea"/>
                <a:cs typeface="+mj-cs"/>
                <a:sym typeface="Helvetica"/>
              </a:rPr>
              <a:t>N</a:t>
            </a:r>
            <a:r>
              <a:rPr sz="1600" dirty="0"/>
              <a:t> entries (any unexamined one might be 0).</a:t>
            </a:r>
          </a:p>
          <a:p>
            <a:pPr lvl="1"/>
            <a:r>
              <a:rPr sz="1600" dirty="0"/>
              <a:t>Running time of the optimal algorithm for </a:t>
            </a:r>
            <a:r>
              <a:rPr sz="1600" cap="small" dirty="0"/>
              <a:t>1-Sum</a:t>
            </a:r>
            <a:r>
              <a:rPr sz="1600" dirty="0"/>
              <a:t> is 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sz="16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1600" dirty="0"/>
              <a:t>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Optimal algorithm. </a:t>
            </a:r>
          </a:p>
          <a:p>
            <a:pPr lvl="1"/>
            <a:r>
              <a:rPr sz="1600" dirty="0"/>
              <a:t>Lower bound equals upper bound (to within a constant factor).</a:t>
            </a:r>
          </a:p>
          <a:p>
            <a:pPr lvl="1"/>
            <a:r>
              <a:rPr sz="1600" dirty="0"/>
              <a:t>Ex. Brute-force algorithm for </a:t>
            </a:r>
            <a:r>
              <a:rPr sz="1600" cap="small" dirty="0"/>
              <a:t>1-Sum</a:t>
            </a:r>
            <a:r>
              <a:rPr sz="1600" dirty="0"/>
              <a:t> is optimal: its running time is 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Θ(</a:t>
            </a:r>
            <a:r>
              <a:rPr sz="16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1600" dirty="0"/>
              <a:t>.</a:t>
            </a:r>
          </a:p>
        </p:txBody>
      </p:sp>
      <p:sp>
        <p:nvSpPr>
          <p:cNvPr id="715" name="Shape 715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" grpId="0" build="p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of algorithms: example 2</a:t>
            </a:r>
          </a:p>
        </p:txBody>
      </p:sp>
      <p:sp>
        <p:nvSpPr>
          <p:cNvPr id="717" name="Shape 7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400" dirty="0">
                <a:solidFill>
                  <a:srgbClr val="005493"/>
                </a:solidFill>
              </a:rPr>
              <a:t>Goals.</a:t>
            </a:r>
          </a:p>
          <a:p>
            <a:pPr lvl="1"/>
            <a:r>
              <a:rPr sz="2000" dirty="0"/>
              <a:t>Establish “difficulty” of a problem and develop “optimal” algorithms.</a:t>
            </a:r>
          </a:p>
          <a:p>
            <a:pPr lvl="1"/>
            <a:r>
              <a:rPr sz="2000" dirty="0"/>
              <a:t>Ex. </a:t>
            </a:r>
            <a:r>
              <a:rPr sz="2000" cap="small" dirty="0"/>
              <a:t>3-Sum</a:t>
            </a:r>
            <a:r>
              <a:rPr sz="2000" dirty="0"/>
              <a:t>.</a:t>
            </a:r>
            <a:endParaRPr sz="20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24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2400" dirty="0">
                <a:solidFill>
                  <a:srgbClr val="005493"/>
                </a:solidFill>
              </a:rPr>
              <a:t>Upper bound.</a:t>
            </a:r>
            <a:r>
              <a:rPr sz="2400" dirty="0"/>
              <a:t>  A specific algorithm.</a:t>
            </a:r>
          </a:p>
          <a:p>
            <a:pPr lvl="1"/>
            <a:r>
              <a:rPr sz="2000" dirty="0"/>
              <a:t>Ex. Brute-force algorithm for </a:t>
            </a:r>
            <a:r>
              <a:rPr sz="2000" cap="small" dirty="0"/>
              <a:t>3-Sum</a:t>
            </a:r>
            <a:r>
              <a:rPr sz="2000" dirty="0"/>
              <a:t>.</a:t>
            </a:r>
          </a:p>
          <a:p>
            <a:pPr lvl="1"/>
            <a:r>
              <a:rPr sz="2000" dirty="0"/>
              <a:t>Running time of the optimal algorithm for </a:t>
            </a:r>
            <a:r>
              <a:rPr sz="2000" cap="small" dirty="0"/>
              <a:t>3-Sum</a:t>
            </a:r>
            <a:r>
              <a:rPr sz="2000" dirty="0"/>
              <a:t> is 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O(</a:t>
            </a:r>
            <a:r>
              <a:rPr sz="20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100" i="1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2000" baseline="31999" dirty="0">
                <a:latin typeface="Times"/>
                <a:ea typeface="Times"/>
                <a:cs typeface="Times"/>
                <a:sym typeface="Times"/>
              </a:rPr>
              <a:t>3</a:t>
            </a:r>
            <a:r>
              <a:rPr sz="20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2000" dirty="0"/>
              <a:t>. </a:t>
            </a:r>
          </a:p>
        </p:txBody>
      </p:sp>
      <p:sp>
        <p:nvSpPr>
          <p:cNvPr id="719" name="Shape 719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Theory of algorithms: example 2</a:t>
            </a:r>
          </a:p>
        </p:txBody>
      </p:sp>
      <p:sp>
        <p:nvSpPr>
          <p:cNvPr id="721" name="Shape 7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Goals.</a:t>
            </a:r>
          </a:p>
          <a:p>
            <a:pPr lvl="1"/>
            <a:r>
              <a:rPr sz="1600" dirty="0"/>
              <a:t>Establish “difficulty” of a problem and develop “optimal” algorithms.</a:t>
            </a:r>
          </a:p>
          <a:p>
            <a:pPr lvl="1"/>
            <a:r>
              <a:rPr sz="1600" dirty="0"/>
              <a:t>Ex. </a:t>
            </a:r>
            <a:r>
              <a:rPr sz="1600" cap="small" dirty="0"/>
              <a:t>3-Sum</a:t>
            </a:r>
            <a:r>
              <a:rPr sz="1600" dirty="0"/>
              <a:t>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br>
              <a:rPr sz="1800" dirty="0">
                <a:solidFill>
                  <a:srgbClr val="005493"/>
                </a:solidFill>
              </a:rPr>
            </a:br>
            <a:r>
              <a:rPr sz="1800" dirty="0">
                <a:solidFill>
                  <a:srgbClr val="005493"/>
                </a:solidFill>
              </a:rPr>
              <a:t>Upper bound.</a:t>
            </a:r>
            <a:r>
              <a:rPr sz="1800" dirty="0"/>
              <a:t>  A specific algorithm.</a:t>
            </a:r>
          </a:p>
          <a:p>
            <a:pPr lvl="1"/>
            <a:r>
              <a:rPr sz="1600" dirty="0"/>
              <a:t>Ex. </a:t>
            </a:r>
            <a:r>
              <a:rPr sz="16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Improved</a:t>
            </a:r>
            <a:r>
              <a:rPr sz="1600" dirty="0"/>
              <a:t> algorithm for </a:t>
            </a:r>
            <a:r>
              <a:rPr sz="1600" cap="small" dirty="0"/>
              <a:t>3-Sum</a:t>
            </a:r>
            <a:r>
              <a:rPr sz="1600" dirty="0"/>
              <a:t>.</a:t>
            </a:r>
          </a:p>
          <a:p>
            <a:pPr lvl="1"/>
            <a:r>
              <a:rPr sz="1600" dirty="0"/>
              <a:t>Running time of the optimal algorithm for </a:t>
            </a:r>
            <a:r>
              <a:rPr sz="1600" cap="small" dirty="0"/>
              <a:t>3-Sum</a:t>
            </a:r>
            <a:r>
              <a:rPr sz="1600" dirty="0"/>
              <a:t> is </a:t>
            </a:r>
            <a:r>
              <a:rPr sz="16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O(</a:t>
            </a:r>
            <a:r>
              <a:rPr sz="1600" i="1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00" i="1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1600" baseline="31999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2 </a:t>
            </a:r>
            <a:r>
              <a:rPr sz="16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log </a:t>
            </a:r>
            <a:r>
              <a:rPr sz="1600" i="1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600" i="1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16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1600" dirty="0"/>
              <a:t>. 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br>
              <a:rPr sz="1800" dirty="0">
                <a:solidFill>
                  <a:srgbClr val="005493"/>
                </a:solidFill>
              </a:rPr>
            </a:br>
            <a:r>
              <a:rPr sz="1800" dirty="0">
                <a:solidFill>
                  <a:srgbClr val="005493"/>
                </a:solidFill>
              </a:rPr>
              <a:t>Lower bound.</a:t>
            </a:r>
            <a:r>
              <a:rPr sz="1800" dirty="0"/>
              <a:t>  Proof that no algorithm can do better.</a:t>
            </a:r>
          </a:p>
          <a:p>
            <a:pPr lvl="1"/>
            <a:r>
              <a:rPr sz="1600" dirty="0"/>
              <a:t>Ex. Have to examine all </a:t>
            </a:r>
            <a:r>
              <a:rPr sz="1600" i="1" dirty="0">
                <a:latin typeface="+mj-lt"/>
                <a:ea typeface="+mj-ea"/>
                <a:cs typeface="+mj-cs"/>
                <a:sym typeface="Helvetica"/>
              </a:rPr>
              <a:t>N</a:t>
            </a:r>
            <a:r>
              <a:rPr sz="1600" dirty="0"/>
              <a:t> entries to solve </a:t>
            </a:r>
            <a:r>
              <a:rPr sz="1600" cap="small" dirty="0"/>
              <a:t>3-Sum</a:t>
            </a:r>
            <a:r>
              <a:rPr sz="1600" dirty="0"/>
              <a:t>.</a:t>
            </a:r>
          </a:p>
          <a:p>
            <a:pPr lvl="1"/>
            <a:r>
              <a:rPr sz="1600" dirty="0"/>
              <a:t>Running time of the optimal algorithm for solving </a:t>
            </a:r>
            <a:r>
              <a:rPr sz="1600" cap="small" dirty="0"/>
              <a:t>3-Sum</a:t>
            </a:r>
            <a:r>
              <a:rPr sz="1600" dirty="0"/>
              <a:t> is 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Ω(</a:t>
            </a:r>
            <a:r>
              <a:rPr sz="1600" i="1" dirty="0"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600" i="1" dirty="0">
                <a:latin typeface="Times"/>
                <a:ea typeface="Times"/>
                <a:cs typeface="Times"/>
                <a:sym typeface="Times"/>
              </a:rPr>
              <a:t> </a:t>
            </a:r>
            <a:r>
              <a:rPr sz="1600" dirty="0">
                <a:latin typeface="Times"/>
                <a:ea typeface="Times"/>
                <a:cs typeface="Times"/>
                <a:sym typeface="Times"/>
              </a:rPr>
              <a:t>)</a:t>
            </a:r>
            <a:r>
              <a:rPr sz="1600" dirty="0"/>
              <a:t>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br>
              <a:rPr sz="1800" dirty="0">
                <a:solidFill>
                  <a:srgbClr val="005493"/>
                </a:solidFill>
              </a:rPr>
            </a:br>
            <a:r>
              <a:rPr sz="1800" dirty="0">
                <a:solidFill>
                  <a:srgbClr val="005493"/>
                </a:solidFill>
              </a:rPr>
              <a:t>Open problems. </a:t>
            </a:r>
          </a:p>
          <a:p>
            <a:pPr lvl="1"/>
            <a:r>
              <a:rPr sz="1600" dirty="0"/>
              <a:t>Optimal algorithm for </a:t>
            </a:r>
            <a:r>
              <a:rPr sz="1600" cap="small" dirty="0"/>
              <a:t>3-Sum</a:t>
            </a:r>
            <a:r>
              <a:rPr sz="1600" dirty="0"/>
              <a:t>?</a:t>
            </a:r>
          </a:p>
          <a:p>
            <a:pPr lvl="1"/>
            <a:r>
              <a:rPr sz="1600" dirty="0" err="1"/>
              <a:t>Subquadratic</a:t>
            </a:r>
            <a:r>
              <a:rPr sz="1600" dirty="0"/>
              <a:t> algorithm for </a:t>
            </a:r>
            <a:r>
              <a:rPr sz="1600" cap="small" dirty="0"/>
              <a:t>3-Sum</a:t>
            </a:r>
            <a:r>
              <a:rPr sz="1600" dirty="0"/>
              <a:t>?</a:t>
            </a:r>
          </a:p>
          <a:p>
            <a:pPr lvl="1"/>
            <a:r>
              <a:rPr sz="1600" dirty="0"/>
              <a:t>Quadratic lower bound for </a:t>
            </a:r>
            <a:r>
              <a:rPr sz="1600" cap="small" dirty="0"/>
              <a:t>3-Sum</a:t>
            </a:r>
            <a:r>
              <a:rPr sz="1600" dirty="0"/>
              <a:t>?</a:t>
            </a:r>
          </a:p>
        </p:txBody>
      </p:sp>
      <p:sp>
        <p:nvSpPr>
          <p:cNvPr id="723" name="Shape 723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" grpId="0" build="p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endpapers.pdf"/>
          <p:cNvPicPr>
            <a:picLocks noChangeAspect="1"/>
          </p:cNvPicPr>
          <p:nvPr/>
        </p:nvPicPr>
        <p:blipFill>
          <a:blip r:embed="rId2">
            <a:alphaModFix amt="20000"/>
          </a:blip>
          <a:srcRect l="24870" t="6296" r="16541" b="31489"/>
          <a:stretch>
            <a:fillRect/>
          </a:stretch>
        </p:blipFill>
        <p:spPr>
          <a:xfrm rot="16199962">
            <a:off x="1134071" y="-1134071"/>
            <a:ext cx="6875860" cy="9144001"/>
          </a:xfrm>
          <a:prstGeom prst="rect">
            <a:avLst/>
          </a:prstGeom>
          <a:ln w="12700"/>
        </p:spPr>
      </p:pic>
      <p:sp>
        <p:nvSpPr>
          <p:cNvPr id="188" name="Shape 188"/>
          <p:cNvSpPr/>
          <p:nvPr/>
        </p:nvSpPr>
        <p:spPr>
          <a:xfrm>
            <a:off x="464107" y="5257640"/>
            <a:ext cx="2571751" cy="18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marL="58702" marR="58702" algn="ctr" defTabSz="1295400">
              <a:lnSpc>
                <a:spcPts val="2300"/>
              </a:lnSpc>
              <a:defRPr sz="1400" b="1" spc="154">
                <a:uFill>
                  <a:solidFill>
                    <a:srgbClr val="000000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/>
              </a:defRPr>
            </a:lvl1pPr>
          </a:lstStyle>
          <a:p>
            <a:pPr marL="41273" marR="41273" defTabSz="910796" eaLnBrk="1" fontAlgn="auto">
              <a:lnSpc>
                <a:spcPts val="1617"/>
              </a:lnSpc>
              <a:spcBef>
                <a:spcPts val="0"/>
              </a:spcBef>
              <a:spcAft>
                <a:spcPts val="0"/>
              </a:spcAft>
            </a:pPr>
            <a:r>
              <a:rPr sz="984" kern="0" spc="108">
                <a:solidFill>
                  <a:srgbClr val="000000"/>
                </a:solidFill>
              </a:rPr>
              <a:t>http://algs4.cs.princeton.edu</a:t>
            </a:r>
          </a:p>
        </p:txBody>
      </p:sp>
      <p:sp>
        <p:nvSpPr>
          <p:cNvPr id="189" name="Shape 189"/>
          <p:cNvSpPr/>
          <p:nvPr/>
        </p:nvSpPr>
        <p:spPr>
          <a:xfrm>
            <a:off x="3964751" y="2812852"/>
            <a:ext cx="4581580" cy="1"/>
          </a:xfrm>
          <a:prstGeom prst="line">
            <a:avLst/>
          </a:prstGeom>
          <a:ln w="19050">
            <a:solidFill>
              <a:srgbClr val="000000"/>
            </a:solidFill>
          </a:ln>
        </p:spPr>
        <p:txBody>
          <a:bodyPr lIns="0" tIns="0" rIns="0" bIns="0"/>
          <a:lstStyle/>
          <a:p>
            <a:pPr defTabSz="321457" eaLnBrk="1" fontAlgn="auto">
              <a:spcBef>
                <a:spcPts val="0"/>
              </a:spcBef>
              <a:spcAft>
                <a:spcPts val="0"/>
              </a:spcAft>
            </a:pPr>
            <a:endParaRPr sz="844" kern="0">
              <a:solidFill>
                <a:srgbClr val="000000"/>
              </a:solidFill>
              <a:latin typeface="Helvetica"/>
              <a:cs typeface="Helvetica"/>
              <a:sym typeface="Helvetica"/>
            </a:endParaRPr>
          </a:p>
        </p:txBody>
      </p:sp>
      <p:pic>
        <p:nvPicPr>
          <p:cNvPr id="190" name="cover-gray2.pdf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2366367"/>
            <a:ext cx="2294930" cy="2878387"/>
          </a:xfrm>
          <a:prstGeom prst="rect">
            <a:avLst/>
          </a:prstGeom>
          <a:ln w="12700"/>
        </p:spPr>
      </p:pic>
      <p:sp>
        <p:nvSpPr>
          <p:cNvPr id="191" name="Shape 19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  <a:p>
            <a:pPr lvl="1"/>
            <a:r>
              <a:t>observations</a:t>
            </a:r>
          </a:p>
          <a:p>
            <a:r>
              <a:t>mathematical models</a:t>
            </a:r>
          </a:p>
          <a:p>
            <a:r>
              <a:t>order-of-growth classifications</a:t>
            </a:r>
          </a:p>
          <a:p>
            <a:r>
              <a:t>theory of algorithms</a:t>
            </a:r>
          </a:p>
          <a:p>
            <a:r>
              <a:t>memory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929062" y="2348507"/>
            <a:ext cx="5019932" cy="383979"/>
          </a:xfrm>
          <a:prstGeom prst="rect">
            <a:avLst/>
          </a:prstGeom>
        </p:spPr>
        <p:txBody>
          <a:bodyPr/>
          <a:lstStyle/>
          <a:p>
            <a:r>
              <a:rPr dirty="0"/>
              <a:t>1.4  Analysis of Algorithms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 design approach</a:t>
            </a:r>
          </a:p>
        </p:txBody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Start.</a:t>
            </a:r>
          </a:p>
          <a:p>
            <a:pPr lvl="1"/>
            <a:r>
              <a:rPr sz="1600" dirty="0"/>
              <a:t>Develop an algorithm.</a:t>
            </a:r>
          </a:p>
          <a:p>
            <a:pPr lvl="1"/>
            <a:r>
              <a:rPr sz="1600" dirty="0"/>
              <a:t>Prove a lower bound.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Gap?</a:t>
            </a:r>
            <a:r>
              <a:rPr sz="1800" dirty="0"/>
              <a:t>  </a:t>
            </a:r>
          </a:p>
          <a:p>
            <a:pPr lvl="1"/>
            <a:r>
              <a:rPr sz="1600" dirty="0"/>
              <a:t>Lower the upper bound (discover a new algorithm).</a:t>
            </a:r>
          </a:p>
          <a:p>
            <a:pPr lvl="1"/>
            <a:r>
              <a:rPr sz="1600" dirty="0"/>
              <a:t>Raise the lower bound (more difficult). 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Golden Age of Algorithm Design.</a:t>
            </a:r>
          </a:p>
          <a:p>
            <a:pPr lvl="1"/>
            <a:r>
              <a:rPr sz="1600" dirty="0"/>
              <a:t>1970s‑.</a:t>
            </a:r>
          </a:p>
          <a:p>
            <a:pPr lvl="1"/>
            <a:r>
              <a:rPr sz="1600" dirty="0"/>
              <a:t>Steadily decreasing upper bounds for many important problems.</a:t>
            </a:r>
          </a:p>
          <a:p>
            <a:pPr lvl="1"/>
            <a:r>
              <a:rPr sz="1600" dirty="0"/>
              <a:t>Many known optimal algorithms.</a:t>
            </a:r>
            <a:endParaRPr sz="16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800" dirty="0">
              <a:solidFill>
                <a:srgbClr val="00549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 sz="1800" dirty="0">
                <a:solidFill>
                  <a:srgbClr val="005493"/>
                </a:solidFill>
              </a:rPr>
              <a:t>Caveats. </a:t>
            </a:r>
          </a:p>
          <a:p>
            <a:pPr lvl="1"/>
            <a:r>
              <a:rPr sz="1600" dirty="0"/>
              <a:t>Overly pessimistic to focus on worst case?</a:t>
            </a:r>
          </a:p>
          <a:p>
            <a:pPr lvl="1"/>
            <a:r>
              <a:rPr sz="1600" dirty="0"/>
              <a:t>Need better than “to within a constant factor” to predict performance.</a:t>
            </a:r>
          </a:p>
        </p:txBody>
      </p:sp>
      <p:sp>
        <p:nvSpPr>
          <p:cNvPr id="727" name="Shape 727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2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" grpId="0" build="p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9" name="Table 729"/>
          <p:cNvGraphicFramePr/>
          <p:nvPr>
            <p:extLst>
              <p:ext uri="{D42A27DB-BD31-4B8C-83A1-F6EECF244321}">
                <p14:modId xmlns:p14="http://schemas.microsoft.com/office/powerpoint/2010/main" val="3149810009"/>
              </p:ext>
            </p:extLst>
          </p:nvPr>
        </p:nvGraphicFramePr>
        <p:xfrm>
          <a:off x="152400" y="838200"/>
          <a:ext cx="5943600" cy="5562922"/>
        </p:xfrm>
        <a:graphic>
          <a:graphicData uri="http://schemas.openxmlformats.org/drawingml/2006/table">
            <a:tbl>
              <a:tblPr firstRow="1"/>
              <a:tblGrid>
                <a:gridCol w="1000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387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notation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provides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ex</a:t>
                      </a:r>
                      <a:r>
                        <a:rPr lang="en-GB"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</a:t>
                      </a:r>
                      <a:r>
                        <a:rPr sz="1300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mple</a:t>
                      </a:r>
                      <a:endParaRPr sz="1300" dirty="0">
                        <a:solidFill>
                          <a:srgbClr val="FFFFFF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Lucida Sans"/>
                        <a:ea typeface="Lucida Sans"/>
                        <a:cs typeface="Lucida Sans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shorthand for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used to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398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 dirty="0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Tilde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leading term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lvl="1" defTabSz="1295400">
                        <a:lnSpc>
                          <a:spcPct val="150000"/>
                        </a:lnSpc>
                        <a:defRPr sz="20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~ 10 </a:t>
                      </a:r>
                      <a:r>
                        <a:rPr sz="1400" i="1"/>
                        <a:t>N</a:t>
                      </a:r>
                      <a:r>
                        <a:rPr sz="1400" baseline="30199"/>
                        <a:t> 2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2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 </a:t>
                      </a:r>
                      <a:r>
                        <a:rPr sz="1400" dirty="0"/>
                        <a:t>+ 22 </a:t>
                      </a:r>
                      <a:r>
                        <a:rPr sz="1400" i="1" dirty="0"/>
                        <a:t>N</a:t>
                      </a:r>
                      <a:r>
                        <a:rPr sz="1400" dirty="0"/>
                        <a:t> log </a:t>
                      </a:r>
                      <a:r>
                        <a:rPr sz="1400" i="1" dirty="0"/>
                        <a:t>N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 </a:t>
                      </a:r>
                      <a:r>
                        <a:rPr sz="1400" dirty="0"/>
                        <a:t>+ 2 </a:t>
                      </a:r>
                      <a:r>
                        <a:rPr sz="1400" i="1" dirty="0"/>
                        <a:t>N</a:t>
                      </a:r>
                      <a:r>
                        <a:rPr sz="1400" dirty="0"/>
                        <a:t> + 37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provide
approximate model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398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Big Theta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lang="en-GB"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A</a:t>
                      </a:r>
                      <a:r>
                        <a:rPr sz="1300" dirty="0" err="1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symptotic</a:t>
                      </a:r>
                      <a:r>
                        <a:rPr lang="en-GB"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 </a:t>
                      </a: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order of growth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20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Θ(</a:t>
                      </a:r>
                      <a:r>
                        <a:rPr sz="1400" i="1"/>
                        <a:t>N</a:t>
                      </a:r>
                      <a:r>
                        <a:rPr sz="1400" baseline="30199"/>
                        <a:t>2</a:t>
                      </a:r>
                      <a:r>
                        <a:rPr sz="1400"/>
                        <a:t>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½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2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 5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 </a:t>
                      </a:r>
                      <a:r>
                        <a:rPr sz="1400" dirty="0"/>
                        <a:t>+ 22 </a:t>
                      </a:r>
                      <a:r>
                        <a:rPr sz="1400" i="1" dirty="0"/>
                        <a:t>N</a:t>
                      </a:r>
                      <a:r>
                        <a:rPr sz="1400" dirty="0"/>
                        <a:t> log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</a:t>
                      </a:r>
                      <a:r>
                        <a:rPr sz="1400" dirty="0"/>
                        <a:t>+ 3N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classify
algorithms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9236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Big Oh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Θ(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 baseline="301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)</a:t>
                      </a:r>
                      <a:r>
                        <a:rPr sz="1300"/>
                        <a:t> and smaller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20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O(</a:t>
                      </a:r>
                      <a:r>
                        <a:rPr sz="1400" i="1"/>
                        <a:t>N</a:t>
                      </a:r>
                      <a:r>
                        <a:rPr sz="1400" baseline="30199"/>
                        <a:t>2</a:t>
                      </a:r>
                      <a:r>
                        <a:rPr sz="1400"/>
                        <a:t>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100 </a:t>
                      </a:r>
                      <a:r>
                        <a:rPr sz="1400" i="1" dirty="0"/>
                        <a:t>N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 22 </a:t>
                      </a:r>
                      <a:r>
                        <a:rPr sz="1400" i="1" dirty="0"/>
                        <a:t>N</a:t>
                      </a:r>
                      <a:r>
                        <a:rPr sz="1400" dirty="0"/>
                        <a:t> log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</a:t>
                      </a:r>
                      <a:r>
                        <a:rPr sz="1400" dirty="0"/>
                        <a:t>+ 3 </a:t>
                      </a:r>
                      <a:r>
                        <a:rPr sz="1400" i="1" dirty="0"/>
                        <a:t>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develop
upper bounds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398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b="1">
                          <a:uFill>
                            <a:solidFill>
                              <a:srgbClr val="000000"/>
                            </a:solidFill>
                          </a:uFill>
                          <a:latin typeface="Lucida Grande"/>
                          <a:ea typeface="Lucida Grande"/>
                          <a:cs typeface="Lucida Grande"/>
                          <a:sym typeface="Lucida Grande"/>
                        </a:rPr>
                        <a:t>Big Omega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Θ(</a:t>
                      </a:r>
                      <a:r>
                        <a:rPr sz="1400" i="1">
                          <a:latin typeface="Times"/>
                          <a:ea typeface="Times"/>
                          <a:cs typeface="Times"/>
                          <a:sym typeface="Times"/>
                        </a:rPr>
                        <a:t>N</a:t>
                      </a:r>
                      <a:r>
                        <a:rPr sz="1400" baseline="30199">
                          <a:latin typeface="Times"/>
                          <a:ea typeface="Times"/>
                          <a:cs typeface="Times"/>
                          <a:sym typeface="Times"/>
                        </a:rPr>
                        <a:t>2</a:t>
                      </a:r>
                      <a:r>
                        <a:rPr sz="1400">
                          <a:latin typeface="Times"/>
                          <a:ea typeface="Times"/>
                          <a:cs typeface="Times"/>
                          <a:sym typeface="Times"/>
                        </a:rPr>
                        <a:t>)</a:t>
                      </a:r>
                      <a:r>
                        <a:rPr sz="1300"/>
                        <a:t> and larger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2000">
                          <a:solidFill>
                            <a:srgbClr val="8D3124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/>
                        <a:t>Ω(</a:t>
                      </a:r>
                      <a:r>
                        <a:rPr sz="1400" i="1"/>
                        <a:t>N</a:t>
                      </a:r>
                      <a:r>
                        <a:rPr sz="1400" baseline="30199"/>
                        <a:t>2</a:t>
                      </a:r>
                      <a:r>
                        <a:rPr sz="1400"/>
                        <a:t>)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½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2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5</a:t>
                      </a:r>
                    </a:p>
                    <a:p>
                      <a:pPr marR="58702" lvl="0" indent="58561" algn="ctr" defTabSz="1295400">
                        <a:lnSpc>
                          <a:spcPct val="140000"/>
                        </a:lnSpc>
                        <a:defRPr sz="2000"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 sz="1400" dirty="0"/>
                        <a:t> </a:t>
                      </a:r>
                      <a:r>
                        <a:rPr sz="1400" i="1" dirty="0"/>
                        <a:t>N </a:t>
                      </a:r>
                      <a:r>
                        <a:rPr sz="1400" baseline="30199" dirty="0"/>
                        <a:t>3 </a:t>
                      </a:r>
                      <a:r>
                        <a:rPr sz="1400" dirty="0"/>
                        <a:t>+ 22 </a:t>
                      </a:r>
                      <a:r>
                        <a:rPr sz="1400" i="1" dirty="0"/>
                        <a:t>N</a:t>
                      </a:r>
                      <a:r>
                        <a:rPr sz="1400" dirty="0"/>
                        <a:t> log </a:t>
                      </a:r>
                      <a:r>
                        <a:rPr sz="1400" i="1" dirty="0"/>
                        <a:t>N</a:t>
                      </a:r>
                      <a:r>
                        <a:rPr sz="1400" baseline="30199" dirty="0"/>
                        <a:t> </a:t>
                      </a:r>
                      <a:r>
                        <a:rPr sz="1400" dirty="0"/>
                        <a:t>+ 3 </a:t>
                      </a:r>
                      <a:r>
                        <a:rPr sz="1400" i="1" dirty="0"/>
                        <a:t>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5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develop
lower bounds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400" dirty="0"/>
              <a:t>Commonly-used notations in the theory of algorithms</a:t>
            </a:r>
          </a:p>
        </p:txBody>
      </p:sp>
      <p:sp>
        <p:nvSpPr>
          <p:cNvPr id="733" name="Shape 733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IE" dirty="0"/>
              <a:t>big-Oh notation</a:t>
            </a:r>
            <a:endParaRPr dirty="0"/>
          </a:p>
        </p:txBody>
      </p:sp>
      <p:sp>
        <p:nvSpPr>
          <p:cNvPr id="3" name="Shape 725">
            <a:extLst>
              <a:ext uri="{FF2B5EF4-FFF2-40B4-BE49-F238E27FC236}">
                <a16:creationId xmlns:a16="http://schemas.microsoft.com/office/drawing/2014/main" id="{497C82E8-BCEC-C894-2D5B-26BB2D2C32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29200" y="1961353"/>
            <a:ext cx="3657600" cy="4876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GB" sz="1800" dirty="0">
                <a:solidFill>
                  <a:srgbClr val="005493"/>
                </a:solidFill>
              </a:rPr>
              <a:t>Big Oh/Big O</a:t>
            </a:r>
            <a:endParaRPr sz="1800" dirty="0">
              <a:solidFill>
                <a:srgbClr val="005493"/>
              </a:solidFill>
            </a:endParaRPr>
          </a:p>
          <a:p>
            <a:pPr lvl="1"/>
            <a:r>
              <a:rPr lang="en-GB" sz="1600" dirty="0"/>
              <a:t>Worst Case performance </a:t>
            </a:r>
          </a:p>
          <a:p>
            <a:pPr lvl="1"/>
            <a:r>
              <a:rPr lang="en-GB" sz="1600" dirty="0"/>
              <a:t>Big Oh is not going to show exact timing of algorithm</a:t>
            </a:r>
          </a:p>
          <a:p>
            <a:pPr lvl="1"/>
            <a:r>
              <a:rPr lang="en-GB" sz="1600" dirty="0"/>
              <a:t>Just how long it takes to run with its worst case data set in terms of the number of items (N) being processed</a:t>
            </a:r>
          </a:p>
          <a:p>
            <a:pPr lvl="1"/>
            <a:endParaRPr lang="en-GB" sz="1600" dirty="0"/>
          </a:p>
        </p:txBody>
      </p:sp>
      <p:sp>
        <p:nvSpPr>
          <p:cNvPr id="733" name="Shape 733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01" t="6851" r="50450" b="2890"/>
          <a:stretch/>
        </p:blipFill>
        <p:spPr>
          <a:xfrm>
            <a:off x="571500" y="1961353"/>
            <a:ext cx="4302920" cy="40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802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285750" y="566738"/>
            <a:ext cx="7258050" cy="804862"/>
          </a:xfrm>
          <a:prstGeom prst="rect">
            <a:avLst/>
          </a:prstGeom>
        </p:spPr>
        <p:txBody>
          <a:bodyPr/>
          <a:lstStyle/>
          <a:p>
            <a:pPr defTabSz="217697">
              <a:spcBef>
                <a:spcPts val="984"/>
              </a:spcBef>
              <a:defRPr sz="2332"/>
            </a:pPr>
            <a:r>
              <a:rPr dirty="0"/>
              <a:t>Big-O Notation </a:t>
            </a:r>
            <a:br>
              <a:rPr dirty="0"/>
            </a:br>
            <a:r>
              <a:rPr sz="1416" dirty="0">
                <a:latin typeface="Arial"/>
                <a:ea typeface="Arial"/>
                <a:cs typeface="Arial"/>
                <a:sym typeface="Arial"/>
              </a:rPr>
              <a:t>Test yourself!</a:t>
            </a:r>
            <a:r>
              <a:rPr dirty="0"/>
              <a:t> </a:t>
            </a:r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285750" y="1524000"/>
            <a:ext cx="8572500" cy="437555"/>
          </a:xfrm>
          <a:prstGeom prst="rect">
            <a:avLst/>
          </a:prstGeom>
        </p:spPr>
        <p:txBody>
          <a:bodyPr/>
          <a:lstStyle/>
          <a:p>
            <a:pPr marL="0" indent="0" defTabSz="230021">
              <a:spcBef>
                <a:spcPts val="1055"/>
              </a:spcBef>
              <a:buNone/>
              <a:defRPr sz="1344"/>
            </a:pPr>
            <a:r>
              <a:rPr sz="2000" dirty="0"/>
              <a:t>What is the worst-case complexity of the each of the following code fragments? 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82305" y="2805402"/>
            <a:ext cx="317989" cy="34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3" tIns="42203" rIns="42203" bIns="42203">
            <a:spAutoFit/>
          </a:bodyPr>
          <a:lstStyle>
            <a:lvl1pPr defTabSz="1300480">
              <a:spcBef>
                <a:spcPts val="1500"/>
              </a:spcBef>
              <a:defRPr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 dirty="0"/>
              <a:t>1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482304" y="4903058"/>
            <a:ext cx="317989" cy="344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2203" tIns="42203" rIns="42203" bIns="42203">
            <a:spAutoFit/>
          </a:bodyPr>
          <a:lstStyle>
            <a:lvl1pPr defTabSz="1300480">
              <a:spcBef>
                <a:spcPts val="1500"/>
              </a:spcBef>
              <a:defRPr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687" dirty="0"/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7248" y="3965348"/>
            <a:ext cx="4754216" cy="2565126"/>
          </a:xfrm>
          <a:prstGeom prst="rect">
            <a:avLst/>
          </a:prstGeom>
          <a:noFill/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for (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= 0; 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&lt; N; 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++) { 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  for (j = 0; j &lt; N; 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j++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) { 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     …sequence of statements 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  }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} </a:t>
            </a:r>
          </a:p>
          <a:p>
            <a:pPr>
              <a:spcBef>
                <a:spcPts val="0"/>
              </a:spcBef>
            </a:pPr>
            <a:endParaRPr lang="en-IE" b="1" dirty="0">
              <a:solidFill>
                <a:schemeClr val="tx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for (k = 0; k &lt; N; k++) { 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  …sequence of statements 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}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D3A95-74D5-3F5B-6F4D-DE64B1424688}"/>
              </a:ext>
            </a:extLst>
          </p:cNvPr>
          <p:cNvSpPr txBox="1"/>
          <p:nvPr/>
        </p:nvSpPr>
        <p:spPr>
          <a:xfrm>
            <a:off x="887248" y="2249264"/>
            <a:ext cx="4754216" cy="145713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for (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= 0; 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&lt; N; 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++)  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  …sequence of statements </a:t>
            </a:r>
          </a:p>
          <a:p>
            <a:pPr>
              <a:spcBef>
                <a:spcPts val="0"/>
              </a:spcBef>
            </a:pPr>
            <a:endParaRPr lang="en-IE" b="1" dirty="0">
              <a:solidFill>
                <a:schemeClr val="tx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for (j = 0; j &lt; M; </a:t>
            </a:r>
            <a:r>
              <a:rPr lang="en-IE" b="1" dirty="0" err="1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j++</a:t>
            </a: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IE" b="1" dirty="0">
                <a:solidFill>
                  <a:schemeClr val="tx1">
                    <a:lumMod val="50000"/>
                  </a:schemeClr>
                </a:solidFill>
                <a:latin typeface="Lucida Console" panose="020B0609040504020204" pitchFamily="49" charset="0"/>
              </a:rPr>
              <a:t>   …sequence of statements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A65AF-75CF-D47F-551D-8E6AC46C6CFD}"/>
              </a:ext>
            </a:extLst>
          </p:cNvPr>
          <p:cNvSpPr txBox="1"/>
          <p:nvPr/>
        </p:nvSpPr>
        <p:spPr>
          <a:xfrm>
            <a:off x="5641464" y="2222517"/>
            <a:ext cx="3216785" cy="1054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17" indent="-192017" defTabSz="230021" eaLnBrk="1" hangingPunct="1">
              <a:spcBef>
                <a:spcPts val="1055"/>
              </a:spcBef>
              <a:buClr>
                <a:schemeClr val="accent1"/>
              </a:buClr>
              <a:buFont typeface="Wingdings" panose="05000000000000000000" pitchFamily="2" charset="2"/>
              <a:buNone/>
              <a:defRPr sz="2000">
                <a:latin typeface="+mn-lt"/>
                <a:cs typeface="ＭＳ Ｐゴシック" charset="0"/>
              </a:defRPr>
            </a:lvl1pPr>
            <a:lvl2pPr marL="742950" indent="-285750"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▸"/>
              <a:defRPr sz="2800">
                <a:latin typeface="+mn-lt"/>
              </a:defRPr>
            </a:lvl2pPr>
            <a:lvl3pPr marL="1143000" indent="-228600" eaLnBrk="1" hangingPunct="1">
              <a:spcBef>
                <a:spcPct val="20000"/>
              </a:spcBef>
              <a:buClr>
                <a:schemeClr val="accent1"/>
              </a:buClr>
              <a:buChar char="▸"/>
              <a:defRPr sz="2400">
                <a:latin typeface="+mn-lt"/>
              </a:defRPr>
            </a:lvl3pPr>
            <a:lvl4pPr marL="1600200" indent="-228600" eaLnBrk="1" hangingPunct="1">
              <a:spcBef>
                <a:spcPct val="20000"/>
              </a:spcBef>
              <a:buClr>
                <a:schemeClr val="accent1"/>
              </a:buClr>
              <a:buChar char="▸"/>
              <a:defRPr sz="2000">
                <a:latin typeface="+mn-lt"/>
              </a:defRPr>
            </a:lvl4pPr>
            <a:lvl5pPr marL="2057400" indent="-228600" eaLnBrk="1" hangingPunct="1">
              <a:spcBef>
                <a:spcPct val="20000"/>
              </a:spcBef>
              <a:buClr>
                <a:schemeClr val="accent1"/>
              </a:buClr>
              <a:buChar char="▸"/>
              <a:defRPr sz="2000">
                <a:latin typeface="+mn-lt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marL="0" indent="0"/>
            <a:r>
              <a:rPr lang="en-IE" dirty="0"/>
              <a:t>How would the complexity change if the second loop went to N instead of M?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228600" y="603894"/>
            <a:ext cx="7543800" cy="1284327"/>
          </a:xfrm>
          <a:prstGeom prst="rect">
            <a:avLst/>
          </a:prstGeom>
        </p:spPr>
        <p:txBody>
          <a:bodyPr/>
          <a:lstStyle>
            <a:lvl1pPr defTabSz="239522">
              <a:spcBef>
                <a:spcPts val="1100"/>
              </a:spcBef>
              <a:defRPr sz="2460"/>
            </a:lvl1pPr>
          </a:lstStyle>
          <a:p>
            <a:r>
              <a:rPr dirty="0"/>
              <a:t>Give the order of growth (as a function of N) of the running times of each of the following code fragments:</a:t>
            </a:r>
          </a:p>
        </p:txBody>
      </p:sp>
      <p:sp>
        <p:nvSpPr>
          <p:cNvPr id="426" name="Shape 426"/>
          <p:cNvSpPr/>
          <p:nvPr/>
        </p:nvSpPr>
        <p:spPr>
          <a:xfrm>
            <a:off x="2557560" y="2131933"/>
            <a:ext cx="5214839" cy="1045223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dirty="0">
                <a:latin typeface="Lucida Console" panose="020B0609040504020204" pitchFamily="49" charset="0"/>
              </a:rPr>
              <a:t>int sum = 0;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dirty="0">
                <a:latin typeface="Lucida Console" panose="020B0609040504020204" pitchFamily="49" charset="0"/>
              </a:rPr>
              <a:t>for (int k = N; k &gt; 0; k </a:t>
            </a:r>
            <a:r>
              <a:rPr sz="1969">
                <a:latin typeface="Lucida Console" panose="020B0609040504020204" pitchFamily="49" charset="0"/>
              </a:rPr>
              <a:t>= </a:t>
            </a:r>
            <a:r>
              <a:rPr lang="en-US" sz="1969">
                <a:latin typeface="Lucida Console" panose="020B0609040504020204" pitchFamily="49" charset="0"/>
              </a:rPr>
              <a:t>k</a:t>
            </a:r>
            <a:r>
              <a:rPr sz="1969">
                <a:latin typeface="Lucida Console" panose="020B0609040504020204" pitchFamily="49" charset="0"/>
              </a:rPr>
              <a:t>/</a:t>
            </a:r>
            <a:r>
              <a:rPr sz="1969" dirty="0">
                <a:latin typeface="Lucida Console" panose="020B0609040504020204" pitchFamily="49" charset="0"/>
              </a:rPr>
              <a:t>2)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dirty="0">
                <a:latin typeface="Lucida Console" panose="020B0609040504020204" pitchFamily="49" charset="0"/>
              </a:rPr>
              <a:t>   for (int </a:t>
            </a:r>
            <a:r>
              <a:rPr sz="1969" dirty="0" err="1">
                <a:latin typeface="Lucida Console" panose="020B0609040504020204" pitchFamily="49" charset="0"/>
              </a:rPr>
              <a:t>i</a:t>
            </a:r>
            <a:r>
              <a:rPr sz="1969" dirty="0">
                <a:latin typeface="Lucida Console" panose="020B0609040504020204" pitchFamily="49" charset="0"/>
              </a:rPr>
              <a:t> = 0; </a:t>
            </a:r>
            <a:r>
              <a:rPr sz="1969" dirty="0" err="1">
                <a:latin typeface="Lucida Console" panose="020B0609040504020204" pitchFamily="49" charset="0"/>
              </a:rPr>
              <a:t>i</a:t>
            </a:r>
            <a:r>
              <a:rPr sz="1969" dirty="0">
                <a:latin typeface="Lucida Console" panose="020B0609040504020204" pitchFamily="49" charset="0"/>
              </a:rPr>
              <a:t> &lt; k; </a:t>
            </a:r>
            <a:r>
              <a:rPr sz="1969" dirty="0" err="1">
                <a:latin typeface="Lucida Console" panose="020B0609040504020204" pitchFamily="49" charset="0"/>
              </a:rPr>
              <a:t>i</a:t>
            </a:r>
            <a:r>
              <a:rPr sz="1969" dirty="0">
                <a:latin typeface="Lucida Console" panose="020B0609040504020204" pitchFamily="49" charset="0"/>
              </a:rPr>
              <a:t>++)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1969" dirty="0">
                <a:latin typeface="Lucida Console" panose="020B0609040504020204" pitchFamily="49" charset="0"/>
              </a:rPr>
              <a:t>      sum++;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2557561" y="3512939"/>
            <a:ext cx="5214838" cy="1287661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ts val="0"/>
              </a:spcBef>
              <a:defRPr sz="1969" b="1">
                <a:latin typeface="Lucida Console" panose="020B0609040504020204" pitchFamily="49" charset="0"/>
                <a:ea typeface="Helvetica"/>
                <a:cs typeface="Helvetica"/>
              </a:defRPr>
            </a:lvl1pPr>
          </a:lstStyle>
          <a:p>
            <a:r>
              <a:rPr dirty="0"/>
              <a:t>int sum = 0;</a:t>
            </a:r>
          </a:p>
          <a:p>
            <a:r>
              <a:rPr dirty="0"/>
              <a:t>for (int </a:t>
            </a:r>
            <a:r>
              <a:rPr dirty="0" err="1"/>
              <a:t>i</a:t>
            </a:r>
            <a:r>
              <a:rPr dirty="0"/>
              <a:t> = 1; </a:t>
            </a:r>
            <a:r>
              <a:rPr dirty="0" err="1"/>
              <a:t>i</a:t>
            </a:r>
            <a:r>
              <a:rPr dirty="0"/>
              <a:t> &lt; N; </a:t>
            </a:r>
            <a:r>
              <a:rPr dirty="0" err="1"/>
              <a:t>i</a:t>
            </a:r>
            <a:r>
              <a:rPr dirty="0"/>
              <a:t> = </a:t>
            </a:r>
            <a:r>
              <a:rPr dirty="0" err="1"/>
              <a:t>i</a:t>
            </a:r>
            <a:r>
              <a:rPr dirty="0"/>
              <a:t>* 2)</a:t>
            </a:r>
          </a:p>
          <a:p>
            <a:r>
              <a:rPr dirty="0"/>
              <a:t>   for(int j = 0; j &lt; </a:t>
            </a:r>
            <a:r>
              <a:rPr dirty="0" err="1"/>
              <a:t>i</a:t>
            </a:r>
            <a:r>
              <a:rPr dirty="0"/>
              <a:t>; </a:t>
            </a:r>
            <a:r>
              <a:rPr dirty="0" err="1"/>
              <a:t>j++</a:t>
            </a:r>
            <a:r>
              <a:rPr dirty="0"/>
              <a:t>)</a:t>
            </a:r>
          </a:p>
          <a:p>
            <a:r>
              <a:rPr dirty="0"/>
              <a:t>      sum++;</a:t>
            </a:r>
          </a:p>
          <a:p>
            <a:endParaRPr dirty="0"/>
          </a:p>
        </p:txBody>
      </p:sp>
      <p:sp>
        <p:nvSpPr>
          <p:cNvPr id="428" name="Shape 428"/>
          <p:cNvSpPr txBox="1"/>
          <p:nvPr/>
        </p:nvSpPr>
        <p:spPr>
          <a:xfrm>
            <a:off x="2579127" y="5126977"/>
            <a:ext cx="5193272" cy="1045223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ts val="0"/>
              </a:spcBef>
              <a:defRPr sz="1969" b="1">
                <a:latin typeface="Lucida Console" panose="020B0609040504020204" pitchFamily="49" charset="0"/>
                <a:ea typeface="Helvetica"/>
                <a:cs typeface="Helvetica"/>
              </a:defRPr>
            </a:lvl1pPr>
          </a:lstStyle>
          <a:p>
            <a:r>
              <a:rPr dirty="0"/>
              <a:t>int sum = 0;</a:t>
            </a:r>
          </a:p>
          <a:p>
            <a:r>
              <a:rPr dirty="0"/>
              <a:t>for (int </a:t>
            </a:r>
            <a:r>
              <a:rPr dirty="0" err="1"/>
              <a:t>i</a:t>
            </a:r>
            <a:r>
              <a:rPr dirty="0"/>
              <a:t> = 1; </a:t>
            </a:r>
            <a:r>
              <a:rPr dirty="0" err="1"/>
              <a:t>i</a:t>
            </a:r>
            <a:r>
              <a:rPr dirty="0"/>
              <a:t> &lt; N; </a:t>
            </a:r>
            <a:r>
              <a:rPr dirty="0" err="1"/>
              <a:t>i</a:t>
            </a:r>
            <a:r>
              <a:rPr dirty="0"/>
              <a:t> *= 2)</a:t>
            </a:r>
          </a:p>
          <a:p>
            <a:r>
              <a:rPr dirty="0"/>
              <a:t>   for (int j = 0; j &lt; N; </a:t>
            </a:r>
            <a:r>
              <a:rPr dirty="0" err="1"/>
              <a:t>j++</a:t>
            </a:r>
            <a:r>
              <a:rPr dirty="0"/>
              <a:t>)</a:t>
            </a:r>
          </a:p>
          <a:p>
            <a:r>
              <a:rPr dirty="0"/>
              <a:t>      sum++;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505D3-5358-AD18-96CE-5F4117604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>
            <a:extLst>
              <a:ext uri="{FF2B5EF4-FFF2-40B4-BE49-F238E27FC236}">
                <a16:creationId xmlns:a16="http://schemas.microsoft.com/office/drawing/2014/main" id="{36A81EB4-E80F-5943-54C9-238027933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8600" y="603894"/>
            <a:ext cx="9067800" cy="1284327"/>
          </a:xfrm>
          <a:prstGeom prst="rect">
            <a:avLst/>
          </a:prstGeom>
        </p:spPr>
        <p:txBody>
          <a:bodyPr/>
          <a:lstStyle>
            <a:lvl1pPr defTabSz="239522">
              <a:spcBef>
                <a:spcPts val="1100"/>
              </a:spcBef>
              <a:defRPr sz="2460"/>
            </a:lvl1pPr>
          </a:lstStyle>
          <a:p>
            <a:r>
              <a:rPr dirty="0"/>
              <a:t>Give the order of growth (as a function of N) of the running times of each of the following code fragments:</a:t>
            </a:r>
          </a:p>
        </p:txBody>
      </p:sp>
      <p:sp>
        <p:nvSpPr>
          <p:cNvPr id="426" name="Shape 426">
            <a:extLst>
              <a:ext uri="{FF2B5EF4-FFF2-40B4-BE49-F238E27FC236}">
                <a16:creationId xmlns:a16="http://schemas.microsoft.com/office/drawing/2014/main" id="{8A46D982-4663-9948-2650-AA8C88FA2E2F}"/>
              </a:ext>
            </a:extLst>
          </p:cNvPr>
          <p:cNvSpPr/>
          <p:nvPr/>
        </p:nvSpPr>
        <p:spPr>
          <a:xfrm>
            <a:off x="553507" y="1888221"/>
            <a:ext cx="3886201" cy="2242410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void function(int n)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if (n==1)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  return;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for (int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=1;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&lt;=n;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  for (int j=1; j&lt;=n; </a:t>
            </a:r>
            <a:r>
              <a:rPr lang="en-IE" sz="1600" dirty="0" err="1">
                <a:latin typeface="Consolas" panose="020B0609020204030204" pitchFamily="49" charset="0"/>
              </a:rPr>
              <a:t>j++</a:t>
            </a:r>
            <a:r>
              <a:rPr lang="en-IE" sz="1600" dirty="0">
                <a:latin typeface="Consolas" panose="020B0609020204030204" pitchFamily="49" charset="0"/>
              </a:rPr>
              <a:t>){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    </a:t>
            </a:r>
            <a:r>
              <a:rPr lang="en-IE" sz="1600" dirty="0" err="1">
                <a:latin typeface="Consolas" panose="020B0609020204030204" pitchFamily="49" charset="0"/>
              </a:rPr>
              <a:t>putchar</a:t>
            </a:r>
            <a:r>
              <a:rPr lang="en-IE" sz="1600" dirty="0">
                <a:latin typeface="Consolas" panose="020B0609020204030204" pitchFamily="49" charset="0"/>
              </a:rPr>
              <a:t>(‘*’);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    break;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  }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 }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IE" sz="1600" dirty="0">
                <a:latin typeface="Consolas" panose="020B0609020204030204" pitchFamily="49" charset="0"/>
              </a:rPr>
              <a:t>}</a:t>
            </a:r>
            <a:endParaRPr sz="16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8E6B17-5C6C-6994-7BFD-A5D364E240E6}"/>
              </a:ext>
            </a:extLst>
          </p:cNvPr>
          <p:cNvSpPr txBox="1"/>
          <p:nvPr/>
        </p:nvSpPr>
        <p:spPr>
          <a:xfrm>
            <a:off x="533401" y="4358210"/>
            <a:ext cx="4343400" cy="1651479"/>
          </a:xfrm>
          <a:prstGeom prst="rect">
            <a:avLst/>
          </a:prstGeom>
          <a:ln w="25400">
            <a:solidFill>
              <a:srgbClr val="5B5854"/>
            </a:solidFill>
            <a:miter lim="400000"/>
          </a:ln>
        </p:spPr>
        <p:txBody>
          <a:bodyPr wrap="square" lIns="35719" tIns="35719" rIns="35719" bIns="35719" anchor="ctr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ts val="0"/>
              </a:spcBef>
              <a:defRPr sz="1969" b="1">
                <a:latin typeface="Lucida Console" panose="020B0609040504020204" pitchFamily="49" charset="0"/>
                <a:ea typeface="Helvetica"/>
                <a:cs typeface="Helvetica"/>
              </a:defRPr>
            </a:lvl1pPr>
          </a:lstStyle>
          <a:p>
            <a:r>
              <a:rPr lang="en-IE" sz="1600" dirty="0">
                <a:latin typeface="Consolas" panose="020B0609020204030204" pitchFamily="49" charset="0"/>
              </a:rPr>
              <a:t>void function(int n)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{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    int count = 0;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    for (int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=n/2;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&lt;=n;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++)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        for (int j=1; j&lt;=n; j=2 * j)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            for (int k=1;k&lt;=</a:t>
            </a:r>
            <a:r>
              <a:rPr lang="en-IE" sz="1600" dirty="0" err="1">
                <a:latin typeface="Consolas" panose="020B0609020204030204" pitchFamily="49" charset="0"/>
              </a:rPr>
              <a:t>n;k</a:t>
            </a:r>
            <a:r>
              <a:rPr lang="en-IE" sz="1600" dirty="0">
                <a:latin typeface="Consolas" panose="020B0609020204030204" pitchFamily="49" charset="0"/>
              </a:rPr>
              <a:t>=k * 2)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                count++;</a:t>
            </a:r>
          </a:p>
          <a:p>
            <a:r>
              <a:rPr lang="en-IE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76A27D-3486-AFFE-0D34-BDFDC0842DDD}"/>
              </a:ext>
            </a:extLst>
          </p:cNvPr>
          <p:cNvSpPr txBox="1"/>
          <p:nvPr/>
        </p:nvSpPr>
        <p:spPr>
          <a:xfrm>
            <a:off x="5116831" y="1890110"/>
            <a:ext cx="388620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1600" b="1" dirty="0">
                <a:latin typeface="Consolas" panose="020B0609020204030204" pitchFamily="49" charset="0"/>
              </a:rPr>
              <a:t>void function(int n)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{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int count = 0;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for (int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=n/2;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&lt;=n;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++)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for (int j=1;j+n/2&lt;=n; j=</a:t>
            </a:r>
            <a:r>
              <a:rPr lang="en-IE" sz="1600" b="1" dirty="0" err="1">
                <a:latin typeface="Consolas" panose="020B0609020204030204" pitchFamily="49" charset="0"/>
              </a:rPr>
              <a:t>j++</a:t>
            </a:r>
            <a:r>
              <a:rPr lang="en-IE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  for (int k=1;k&lt;=</a:t>
            </a:r>
            <a:r>
              <a:rPr lang="en-IE" sz="1600" b="1" dirty="0" err="1">
                <a:latin typeface="Consolas" panose="020B0609020204030204" pitchFamily="49" charset="0"/>
              </a:rPr>
              <a:t>n;k</a:t>
            </a:r>
            <a:r>
              <a:rPr lang="en-IE" sz="1600" b="1" dirty="0">
                <a:latin typeface="Consolas" panose="020B0609020204030204" pitchFamily="49" charset="0"/>
              </a:rPr>
              <a:t>=k*2)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            count++;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}</a:t>
            </a:r>
            <a:endParaRPr lang="en-IE" b="1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E8F34-7630-2B38-7354-871FE5703706}"/>
              </a:ext>
            </a:extLst>
          </p:cNvPr>
          <p:cNvSpPr txBox="1"/>
          <p:nvPr/>
        </p:nvSpPr>
        <p:spPr>
          <a:xfrm>
            <a:off x="4953000" y="4292175"/>
            <a:ext cx="4191000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E" sz="1600" b="1" dirty="0">
                <a:latin typeface="Consolas" panose="020B0609020204030204" pitchFamily="49" charset="0"/>
              </a:rPr>
              <a:t>void function(int n)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{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int count = 0;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for (int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=0;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&lt;n;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++)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for (int j=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; j&lt; 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*</a:t>
            </a:r>
            <a:r>
              <a:rPr lang="en-IE" sz="1600" b="1" dirty="0" err="1">
                <a:latin typeface="Consolas" panose="020B0609020204030204" pitchFamily="49" charset="0"/>
              </a:rPr>
              <a:t>i</a:t>
            </a:r>
            <a:r>
              <a:rPr lang="en-IE" sz="1600" b="1" dirty="0">
                <a:latin typeface="Consolas" panose="020B0609020204030204" pitchFamily="49" charset="0"/>
              </a:rPr>
              <a:t>; </a:t>
            </a:r>
            <a:r>
              <a:rPr lang="en-IE" sz="1600" b="1" dirty="0" err="1">
                <a:latin typeface="Consolas" panose="020B0609020204030204" pitchFamily="49" charset="0"/>
              </a:rPr>
              <a:t>j++</a:t>
            </a:r>
            <a:r>
              <a:rPr lang="en-IE" sz="1600" b="1" dirty="0">
                <a:latin typeface="Consolas" panose="020B0609020204030204" pitchFamily="49" charset="0"/>
              </a:rPr>
              <a:t>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  if (</a:t>
            </a:r>
            <a:r>
              <a:rPr lang="en-IE" sz="1600" b="1" dirty="0" err="1">
                <a:latin typeface="Consolas" panose="020B0609020204030204" pitchFamily="49" charset="0"/>
              </a:rPr>
              <a:t>j%i</a:t>
            </a:r>
            <a:r>
              <a:rPr lang="en-IE" sz="1600" b="1" dirty="0">
                <a:latin typeface="Consolas" panose="020B0609020204030204" pitchFamily="49" charset="0"/>
              </a:rPr>
              <a:t> == 0){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    for (int k=0; k&lt;j; k++)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      </a:t>
            </a:r>
            <a:r>
              <a:rPr lang="en-IE" sz="1600" b="1" dirty="0" err="1">
                <a:latin typeface="Consolas" panose="020B0609020204030204" pitchFamily="49" charset="0"/>
              </a:rPr>
              <a:t>printf</a:t>
            </a:r>
            <a:r>
              <a:rPr lang="en-IE" sz="1600" b="1" dirty="0">
                <a:latin typeface="Consolas" panose="020B0609020204030204" pitchFamily="49" charset="0"/>
              </a:rPr>
              <a:t>("*");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      }</a:t>
            </a:r>
          </a:p>
          <a:p>
            <a:r>
              <a:rPr lang="en-IE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335AE-7703-0462-5B25-587AA4C279EE}"/>
              </a:ext>
            </a:extLst>
          </p:cNvPr>
          <p:cNvSpPr/>
          <p:nvPr/>
        </p:nvSpPr>
        <p:spPr>
          <a:xfrm>
            <a:off x="-35986" y="167415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E8C656-6F4B-ED8D-1EA3-9AF130FF10E6}"/>
              </a:ext>
            </a:extLst>
          </p:cNvPr>
          <p:cNvSpPr/>
          <p:nvPr/>
        </p:nvSpPr>
        <p:spPr>
          <a:xfrm>
            <a:off x="-31119" y="435382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3E8F6-216B-6E60-8919-993C364EE9D1}"/>
              </a:ext>
            </a:extLst>
          </p:cNvPr>
          <p:cNvSpPr/>
          <p:nvPr/>
        </p:nvSpPr>
        <p:spPr>
          <a:xfrm>
            <a:off x="4538768" y="1678138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560917-51A8-26F6-6C7C-776B40D65930}"/>
              </a:ext>
            </a:extLst>
          </p:cNvPr>
          <p:cNvSpPr/>
          <p:nvPr/>
        </p:nvSpPr>
        <p:spPr>
          <a:xfrm>
            <a:off x="4459814" y="408340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5117782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WordArt 3"/>
          <p:cNvSpPr>
            <a:spLocks noChangeArrowheads="1" noChangeShapeType="1" noTextEdit="1"/>
          </p:cNvSpPr>
          <p:nvPr/>
        </p:nvSpPr>
        <p:spPr bwMode="gray">
          <a:xfrm>
            <a:off x="3838575" y="1400175"/>
            <a:ext cx="4495800" cy="5334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IE" sz="5400" b="1" kern="1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rgbClr val="ACCCE9"/>
                    </a:gs>
                  </a:gsLst>
                  <a:lin ang="5400000" scaled="1"/>
                </a:gra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!</a:t>
            </a: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8258175" y="2133600"/>
            <a:ext cx="87313" cy="2174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2400" dirty="0"/>
              <a:t>Scientific method applied to analysis of algorithms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400" dirty="0"/>
              <a:t>A framework for predicting performance and comparing algorithms.</a:t>
            </a:r>
            <a:endParaRPr lang="en-GB" sz="2400" dirty="0"/>
          </a:p>
          <a:p>
            <a:r>
              <a:rPr sz="2400" dirty="0"/>
              <a:t>Scientific method.</a:t>
            </a:r>
          </a:p>
          <a:p>
            <a:pPr lvl="1"/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Observe</a:t>
            </a:r>
            <a:r>
              <a:rPr sz="2000" dirty="0"/>
              <a:t> some feature of the natural world.</a:t>
            </a:r>
          </a:p>
          <a:p>
            <a:pPr lvl="1"/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Hypothesize</a:t>
            </a:r>
            <a:r>
              <a:rPr sz="2000" dirty="0"/>
              <a:t> a model that is consistent with the observations.</a:t>
            </a:r>
          </a:p>
          <a:p>
            <a:pPr lvl="1"/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Predict</a:t>
            </a:r>
            <a:r>
              <a:rPr sz="2000" dirty="0"/>
              <a:t> events using the hypothesis.</a:t>
            </a:r>
          </a:p>
          <a:p>
            <a:pPr lvl="1"/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Verify</a:t>
            </a:r>
            <a:r>
              <a:rPr sz="2000" dirty="0"/>
              <a:t> the predictions by making further observations.</a:t>
            </a:r>
          </a:p>
          <a:p>
            <a:pPr lvl="1"/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Validate</a:t>
            </a:r>
            <a:r>
              <a:rPr sz="2000" dirty="0"/>
              <a:t> by repeating until the hypothesis and observations agree.</a:t>
            </a:r>
          </a:p>
          <a:p>
            <a:r>
              <a:rPr sz="2400" dirty="0"/>
              <a:t>Principles.</a:t>
            </a:r>
          </a:p>
          <a:p>
            <a:pPr lvl="1"/>
            <a:r>
              <a:rPr sz="2000" dirty="0"/>
              <a:t>Experiments must be 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reproducible</a:t>
            </a:r>
            <a:r>
              <a:rPr sz="2000" dirty="0"/>
              <a:t>.</a:t>
            </a:r>
          </a:p>
          <a:p>
            <a:pPr lvl="1"/>
            <a:r>
              <a:rPr sz="2000" dirty="0"/>
              <a:t>Hypotheses must be </a:t>
            </a:r>
            <a:r>
              <a:rPr sz="2000" dirty="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</a:rPr>
              <a:t>falsifiable</a:t>
            </a:r>
            <a:r>
              <a:rPr sz="2000" dirty="0"/>
              <a:t>.</a:t>
            </a:r>
          </a:p>
          <a:p>
            <a:r>
              <a:rPr sz="2400" dirty="0"/>
              <a:t>Feature of the natural world.  </a:t>
            </a:r>
            <a:r>
              <a:rPr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Computer itself.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pic>
        <p:nvPicPr>
          <p:cNvPr id="178" name="Schematicky_at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78" y="4965309"/>
            <a:ext cx="1624629" cy="1426480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uild="p" animBg="1" advAuto="0"/>
      <p:bldP spid="17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 </a:t>
            </a:r>
            <a:r>
              <a:rPr cap="small" dirty="0"/>
              <a:t>3-Sum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1800" cap="small" dirty="0"/>
              <a:t>3-Sum</a:t>
            </a:r>
            <a:r>
              <a:rPr sz="1800" dirty="0"/>
              <a:t>.  </a:t>
            </a:r>
            <a: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Given </a:t>
            </a:r>
            <a:r>
              <a:rPr sz="1800" i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"/>
                <a:ea typeface="Times"/>
                <a:cs typeface="Times"/>
                <a:sym typeface="Times"/>
              </a:rPr>
              <a:t>N</a:t>
            </a:r>
            <a: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 distinct integers, how many triples sum to exactly zero?</a:t>
            </a:r>
          </a:p>
          <a:p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b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</a:br>
            <a:r>
              <a:rPr sz="1800" dirty="0"/>
              <a:t>Context.  </a:t>
            </a:r>
            <a:r>
              <a:rPr sz="18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Deeply related to problems in computational geometry.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377355" y="1757357"/>
            <a:ext cx="3194645" cy="1822422"/>
          </a:xfrm>
          <a:prstGeom prst="rect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2875" tIns="142875" rIns="142875" bIns="142875">
            <a:spAutoFit/>
          </a:bodyPr>
          <a:lstStyle/>
          <a:p>
            <a:pPr marL="5079" marR="5079" defTabSz="910796">
              <a:lnSpc>
                <a:spcPct val="12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% more 8ints.txt</a:t>
            </a:r>
          </a:p>
          <a:p>
            <a:pPr marL="5079" marR="5079" defTabSz="910796">
              <a:lnSpc>
                <a:spcPct val="120000"/>
              </a:lnSpc>
              <a:defRPr sz="20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pPr>
            <a:r>
              <a:rPr sz="1406" dirty="0"/>
              <a:t>8</a:t>
            </a:r>
          </a:p>
          <a:p>
            <a:pPr marL="5079" marR="5079" defTabSz="910796">
              <a:lnSpc>
                <a:spcPct val="120000"/>
              </a:lnSpc>
              <a:defRPr sz="20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pPr>
            <a:r>
              <a:rPr sz="1406" dirty="0"/>
              <a:t>30 -40 -20 -10 40 0 10 5</a:t>
            </a:r>
          </a:p>
          <a:p>
            <a:pPr marL="5079" marR="5079" defTabSz="910796">
              <a:lnSpc>
                <a:spcPct val="12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endParaRPr sz="1406" dirty="0"/>
          </a:p>
          <a:p>
            <a:pPr marL="5079" marR="5079" defTabSz="910796">
              <a:lnSpc>
                <a:spcPct val="12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sz="1406" dirty="0"/>
              <a:t>% java </a:t>
            </a:r>
            <a:r>
              <a:rPr sz="1406" dirty="0" err="1"/>
              <a:t>ThreeSum</a:t>
            </a:r>
            <a:r>
              <a:rPr sz="1406" dirty="0"/>
              <a:t> 8ints.txt</a:t>
            </a:r>
          </a:p>
          <a:p>
            <a:pPr marL="5079" marR="5079" defTabSz="910796">
              <a:lnSpc>
                <a:spcPct val="120000"/>
              </a:lnSpc>
              <a:defRPr sz="2000">
                <a:solidFill>
                  <a:srgbClr val="606060"/>
                </a:solidFill>
                <a:uFill>
                  <a:solidFill>
                    <a:srgbClr val="606060"/>
                  </a:solidFill>
                </a:uFill>
              </a:defRPr>
            </a:pPr>
            <a:r>
              <a:rPr sz="1406" dirty="0"/>
              <a:t>4</a:t>
            </a:r>
          </a:p>
        </p:txBody>
      </p:sp>
      <p:graphicFrame>
        <p:nvGraphicFramePr>
          <p:cNvPr id="198" name="Table 198"/>
          <p:cNvGraphicFramePr/>
          <p:nvPr>
            <p:extLst>
              <p:ext uri="{D42A27DB-BD31-4B8C-83A1-F6EECF244321}">
                <p14:modId xmlns:p14="http://schemas.microsoft.com/office/powerpoint/2010/main" val="1519926220"/>
              </p:ext>
            </p:extLst>
          </p:nvPr>
        </p:nvGraphicFramePr>
        <p:xfrm>
          <a:off x="5997581" y="2286000"/>
          <a:ext cx="2286000" cy="1857375"/>
        </p:xfrm>
        <a:graphic>
          <a:graphicData uri="http://schemas.openxmlformats.org/drawingml/2006/table">
            <a:tbl>
              <a:tblPr firstRow="1"/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 panose="020B0609020204030204" pitchFamily="49" charset="0"/>
                          <a:sym typeface="Helvetica"/>
                        </a:rPr>
                        <a:t>a[</a:t>
                      </a:r>
                      <a:r>
                        <a:rPr sz="1300" dirty="0" err="1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 panose="020B0609020204030204" pitchFamily="49" charset="0"/>
                          <a:sym typeface="Helvetica"/>
                        </a:rPr>
                        <a:t>i</a:t>
                      </a: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 panose="020B0609020204030204" pitchFamily="49" charset="0"/>
                          <a:sym typeface="Helvetica"/>
                        </a:rPr>
                        <a:t>]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 panose="020B0609020204030204" pitchFamily="49" charset="0"/>
                          <a:sym typeface="Helvetica"/>
                        </a:rPr>
                        <a:t>a[j]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 panose="020B0609020204030204" pitchFamily="49" charset="0"/>
                          <a:sym typeface="Helvetica"/>
                        </a:rPr>
                        <a:t>a[k]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 dirty="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Consolas" panose="020B0609020204030204" pitchFamily="49" charset="0"/>
                          <a:sym typeface="Helvetica"/>
                        </a:rPr>
                        <a:t>sum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-40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-20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-10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-40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-10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1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9" name="Shape 199"/>
          <p:cNvSpPr/>
          <p:nvPr/>
        </p:nvSpPr>
        <p:spPr>
          <a:xfrm>
            <a:off x="5750718" y="2362200"/>
            <a:ext cx="246863" cy="1792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marL="41273" marR="41273" defTabSz="910796">
              <a:lnSpc>
                <a:spcPct val="260000"/>
              </a:lnSpc>
              <a:defRPr sz="16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 dirty="0"/>
              <a:t>1</a:t>
            </a:r>
          </a:p>
          <a:p>
            <a:pPr marL="41273" marR="41273" defTabSz="910796">
              <a:lnSpc>
                <a:spcPct val="260000"/>
              </a:lnSpc>
              <a:defRPr sz="16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 dirty="0"/>
              <a:t>2</a:t>
            </a:r>
          </a:p>
          <a:p>
            <a:pPr marL="41273" marR="41273" defTabSz="910796">
              <a:lnSpc>
                <a:spcPct val="260000"/>
              </a:lnSpc>
              <a:defRPr sz="16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 dirty="0"/>
              <a:t>3</a:t>
            </a:r>
          </a:p>
          <a:p>
            <a:pPr marL="41273" marR="41273" defTabSz="910796">
              <a:lnSpc>
                <a:spcPct val="260000"/>
              </a:lnSpc>
              <a:defRPr sz="1600">
                <a:solidFill>
                  <a:srgbClr val="0048AA"/>
                </a:solidFill>
                <a:uFill>
                  <a:solidFill>
                    <a:srgbClr val="0048AA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sz="1125" dirty="0"/>
              <a:t>4</a:t>
            </a:r>
          </a:p>
        </p:txBody>
      </p:sp>
      <p:pic>
        <p:nvPicPr>
          <p:cNvPr id="200" name="Angry Birds (PC Gameplay - 1080p) [360p].mov"/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7355" y="3579779"/>
            <a:ext cx="3714751" cy="2089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9580" fill="hold"/>
                                        <p:tgtEl>
                                          <p:spTgt spid="2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200"/>
                </p:tgtEl>
              </p:cMediaNode>
            </p:video>
          </p:childTnLst>
        </p:cTn>
      </p:par>
    </p:tnLst>
    <p:bldLst>
      <p:bldP spid="196" grpId="0" build="p" animBg="1" advAuto="0"/>
      <p:bldP spid="20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316362" y="1921095"/>
            <a:ext cx="7075038" cy="4046942"/>
          </a:xfrm>
          <a:prstGeom prst="rect">
            <a:avLst/>
          </a:prstGeom>
          <a:solidFill>
            <a:srgbClr val="CBCBCB"/>
          </a:solidFill>
          <a:ln w="12700"/>
          <a:effectLst>
            <a:outerShdw blurRad="127000" dist="76200" dir="27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42875" tIns="142875" rIns="142875" bIns="142875">
            <a:spAutoFit/>
          </a:bodyPr>
          <a:lstStyle/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int find3NumbersforSum(int A[], int </a:t>
            </a:r>
            <a:r>
              <a:rPr lang="en-IE" sz="1600" dirty="0" err="1">
                <a:latin typeface="Consolas" panose="020B0609020204030204" pitchFamily="49" charset="0"/>
              </a:rPr>
              <a:t>arr_size</a:t>
            </a:r>
            <a:r>
              <a:rPr lang="en-IE" sz="1600" dirty="0">
                <a:latin typeface="Consolas" panose="020B0609020204030204" pitchFamily="49" charset="0"/>
              </a:rPr>
              <a:t>, int sum)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{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</a:t>
            </a:r>
            <a:r>
              <a:rPr lang="en-IE" sz="1600" dirty="0" err="1">
                <a:latin typeface="Consolas" panose="020B0609020204030204" pitchFamily="49" charset="0"/>
              </a:rPr>
              <a:t>int</a:t>
            </a:r>
            <a:r>
              <a:rPr lang="en-IE" sz="1600" dirty="0">
                <a:latin typeface="Consolas" panose="020B0609020204030204" pitchFamily="49" charset="0"/>
              </a:rPr>
              <a:t> </a:t>
            </a:r>
            <a:r>
              <a:rPr lang="en-IE" sz="1600" dirty="0" err="1">
                <a:latin typeface="Consolas" panose="020B0609020204030204" pitchFamily="49" charset="0"/>
              </a:rPr>
              <a:t>i,j,k</a:t>
            </a:r>
            <a:r>
              <a:rPr lang="en-IE" sz="1600" dirty="0">
                <a:latin typeface="Consolas" panose="020B0609020204030204" pitchFamily="49" charset="0"/>
              </a:rPr>
              <a:t> count=0;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for (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 = 0;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 &lt; </a:t>
            </a:r>
            <a:r>
              <a:rPr lang="en-IE" sz="1600" dirty="0" err="1">
                <a:latin typeface="Consolas" panose="020B0609020204030204" pitchFamily="49" charset="0"/>
              </a:rPr>
              <a:t>arr_size</a:t>
            </a:r>
            <a:r>
              <a:rPr lang="en-IE" sz="1600" dirty="0">
                <a:latin typeface="Consolas" panose="020B0609020204030204" pitchFamily="49" charset="0"/>
              </a:rPr>
              <a:t> - 2;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++) {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    for (j = 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 + 1; j &lt; </a:t>
            </a:r>
            <a:r>
              <a:rPr lang="en-IE" sz="1600" dirty="0" err="1">
                <a:latin typeface="Consolas" panose="020B0609020204030204" pitchFamily="49" charset="0"/>
              </a:rPr>
              <a:t>arr_size</a:t>
            </a:r>
            <a:r>
              <a:rPr lang="en-IE" sz="1600" dirty="0">
                <a:latin typeface="Consolas" panose="020B0609020204030204" pitchFamily="49" charset="0"/>
              </a:rPr>
              <a:t> - 1; </a:t>
            </a:r>
            <a:r>
              <a:rPr lang="en-IE" sz="1600" dirty="0" err="1">
                <a:latin typeface="Consolas" panose="020B0609020204030204" pitchFamily="49" charset="0"/>
              </a:rPr>
              <a:t>j++</a:t>
            </a:r>
            <a:r>
              <a:rPr lang="en-IE" sz="1600" dirty="0">
                <a:latin typeface="Consolas" panose="020B0609020204030204" pitchFamily="49" charset="0"/>
              </a:rPr>
              <a:t>) {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         for (k = j + 1; k &lt; </a:t>
            </a:r>
            <a:r>
              <a:rPr lang="en-IE" sz="1600" dirty="0" err="1">
                <a:latin typeface="Consolas" panose="020B0609020204030204" pitchFamily="49" charset="0"/>
              </a:rPr>
              <a:t>arr_size</a:t>
            </a:r>
            <a:r>
              <a:rPr lang="en-IE" sz="1600" dirty="0">
                <a:latin typeface="Consolas" panose="020B0609020204030204" pitchFamily="49" charset="0"/>
              </a:rPr>
              <a:t>; k++)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            if (A[</a:t>
            </a:r>
            <a:r>
              <a:rPr lang="en-IE" sz="1600" dirty="0" err="1">
                <a:latin typeface="Consolas" panose="020B0609020204030204" pitchFamily="49" charset="0"/>
              </a:rPr>
              <a:t>i</a:t>
            </a:r>
            <a:r>
              <a:rPr lang="en-IE" sz="1600" dirty="0">
                <a:latin typeface="Consolas" panose="020B0609020204030204" pitchFamily="49" charset="0"/>
              </a:rPr>
              <a:t>] + A[j] + A[k] == sum)  count++;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    }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} 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    return count;</a:t>
            </a:r>
          </a:p>
          <a:p>
            <a:pPr marL="5079" marR="5079" defTabSz="910796">
              <a:lnSpc>
                <a:spcPct val="140000"/>
              </a:lnSpc>
              <a:defRPr sz="2000">
                <a:uFill>
                  <a:solidFill>
                    <a:srgbClr val="000000"/>
                  </a:solidFill>
                </a:uFill>
              </a:defRPr>
            </a:pPr>
            <a:r>
              <a:rPr lang="en-IE" sz="1600" dirty="0">
                <a:latin typeface="Consolas" panose="020B0609020204030204" pitchFamily="49" charset="0"/>
              </a:rPr>
              <a:t>} </a:t>
            </a:r>
            <a:endParaRPr lang="en-IE" sz="1406" dirty="0">
              <a:latin typeface="Consolas" panose="020B0609020204030204" pitchFamily="49" charset="0"/>
            </a:endParaRPr>
          </a:p>
        </p:txBody>
      </p:sp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cap="small"/>
              <a:t>3-Sum</a:t>
            </a:r>
            <a:r>
              <a:t>:  brute-force algorithm</a:t>
            </a:r>
          </a:p>
        </p:txBody>
      </p:sp>
      <p:sp>
        <p:nvSpPr>
          <p:cNvPr id="205" name="Shape 205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7386684" y="3704677"/>
            <a:ext cx="1374736" cy="299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sz="1125" dirty="0"/>
              <a:t>check each triple</a:t>
            </a:r>
          </a:p>
        </p:txBody>
      </p:sp>
      <p:sp>
        <p:nvSpPr>
          <p:cNvPr id="208" name="Shape 208"/>
          <p:cNvSpPr/>
          <p:nvPr/>
        </p:nvSpPr>
        <p:spPr>
          <a:xfrm>
            <a:off x="6615076" y="3818992"/>
            <a:ext cx="731554" cy="90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7477313" y="4129848"/>
            <a:ext cx="1666688" cy="558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>
            <a:lvl1pPr marL="58702" marR="58702" defTabSz="1295400">
              <a:lnSpc>
                <a:spcPct val="150000"/>
              </a:lnSpc>
              <a:defRPr sz="1600">
                <a:solidFill>
                  <a:srgbClr val="8D3124"/>
                </a:solidFill>
                <a:uFill>
                  <a:solidFill>
                    <a:srgbClr val="8D3124"/>
                  </a:solidFill>
                </a:uFill>
                <a:latin typeface="Lucida Sans"/>
                <a:ea typeface="Lucida Sans"/>
                <a:cs typeface="Lucida Sans"/>
                <a:sym typeface="Lucida Sans"/>
              </a:defRPr>
            </a:lvl1pPr>
          </a:lstStyle>
          <a:p>
            <a:r>
              <a:rPr sz="1125" dirty="0"/>
              <a:t>for simplicity, ignore integer overflow</a:t>
            </a:r>
          </a:p>
        </p:txBody>
      </p:sp>
      <p:sp>
        <p:nvSpPr>
          <p:cNvPr id="210" name="Shape 210"/>
          <p:cNvSpPr/>
          <p:nvPr/>
        </p:nvSpPr>
        <p:spPr>
          <a:xfrm>
            <a:off x="6615076" y="4377647"/>
            <a:ext cx="862237" cy="89"/>
          </a:xfrm>
          <a:prstGeom prst="line">
            <a:avLst/>
          </a:prstGeom>
          <a:ln w="25400">
            <a:solidFill>
              <a:srgbClr val="8D3124"/>
            </a:solidFill>
            <a:head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Measuring the running time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Q.  </a:t>
            </a:r>
            <a:r>
              <a:rPr>
                <a:solidFill>
                  <a:srgbClr val="000000"/>
                </a:solidFill>
              </a:rPr>
              <a:t>How to time a program?</a:t>
            </a:r>
          </a:p>
          <a:p>
            <a:r>
              <a:t>A.  </a:t>
            </a:r>
            <a:r>
              <a:rPr>
                <a:solidFill>
                  <a:srgbClr val="000000"/>
                </a:solidFill>
              </a:rPr>
              <a:t>Manual.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grpSp>
        <p:nvGrpSpPr>
          <p:cNvPr id="219" name="Group 219"/>
          <p:cNvGrpSpPr/>
          <p:nvPr/>
        </p:nvGrpSpPr>
        <p:grpSpPr>
          <a:xfrm>
            <a:off x="1332198" y="1081432"/>
            <a:ext cx="6915585" cy="5518453"/>
            <a:chOff x="2381" y="63635"/>
            <a:chExt cx="9835497" cy="7848464"/>
          </a:xfrm>
        </p:grpSpPr>
        <p:pic>
          <p:nvPicPr>
            <p:cNvPr id="217" name="stopwatch.jpg"/>
            <p:cNvPicPr>
              <a:picLocks/>
            </p:cNvPicPr>
            <p:nvPr/>
          </p:nvPicPr>
          <p:blipFill>
            <a:blip r:embed="rId2"/>
            <a:srcRect l="110" t="109" r="114" b="62"/>
            <a:stretch>
              <a:fillRect/>
            </a:stretch>
          </p:blipFill>
          <p:spPr>
            <a:xfrm>
              <a:off x="2381" y="2784966"/>
              <a:ext cx="2149079" cy="289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67" y="0"/>
                  </a:moveTo>
                  <a:lnTo>
                    <a:pt x="11564" y="9"/>
                  </a:lnTo>
                  <a:lnTo>
                    <a:pt x="11456" y="15"/>
                  </a:lnTo>
                  <a:lnTo>
                    <a:pt x="11360" y="50"/>
                  </a:lnTo>
                  <a:lnTo>
                    <a:pt x="11181" y="80"/>
                  </a:lnTo>
                  <a:lnTo>
                    <a:pt x="10950" y="118"/>
                  </a:lnTo>
                  <a:lnTo>
                    <a:pt x="10730" y="175"/>
                  </a:lnTo>
                  <a:lnTo>
                    <a:pt x="10515" y="246"/>
                  </a:lnTo>
                  <a:lnTo>
                    <a:pt x="10295" y="314"/>
                  </a:lnTo>
                  <a:lnTo>
                    <a:pt x="10020" y="421"/>
                  </a:lnTo>
                  <a:lnTo>
                    <a:pt x="9693" y="589"/>
                  </a:lnTo>
                  <a:lnTo>
                    <a:pt x="9354" y="794"/>
                  </a:lnTo>
                  <a:lnTo>
                    <a:pt x="9047" y="1007"/>
                  </a:lnTo>
                  <a:lnTo>
                    <a:pt x="8788" y="1238"/>
                  </a:lnTo>
                  <a:lnTo>
                    <a:pt x="8556" y="1499"/>
                  </a:lnTo>
                  <a:lnTo>
                    <a:pt x="8377" y="1768"/>
                  </a:lnTo>
                  <a:lnTo>
                    <a:pt x="8261" y="2020"/>
                  </a:lnTo>
                  <a:lnTo>
                    <a:pt x="8193" y="2195"/>
                  </a:lnTo>
                  <a:lnTo>
                    <a:pt x="8137" y="2296"/>
                  </a:lnTo>
                  <a:lnTo>
                    <a:pt x="8109" y="2373"/>
                  </a:lnTo>
                  <a:lnTo>
                    <a:pt x="8098" y="2515"/>
                  </a:lnTo>
                  <a:lnTo>
                    <a:pt x="8098" y="2707"/>
                  </a:lnTo>
                  <a:lnTo>
                    <a:pt x="8105" y="2930"/>
                  </a:lnTo>
                  <a:lnTo>
                    <a:pt x="8129" y="3155"/>
                  </a:lnTo>
                  <a:lnTo>
                    <a:pt x="8157" y="3368"/>
                  </a:lnTo>
                  <a:lnTo>
                    <a:pt x="8193" y="3549"/>
                  </a:lnTo>
                  <a:lnTo>
                    <a:pt x="8237" y="3673"/>
                  </a:lnTo>
                  <a:lnTo>
                    <a:pt x="8449" y="4040"/>
                  </a:lnTo>
                  <a:lnTo>
                    <a:pt x="8724" y="4384"/>
                  </a:lnTo>
                  <a:lnTo>
                    <a:pt x="9047" y="4695"/>
                  </a:lnTo>
                  <a:lnTo>
                    <a:pt x="9406" y="4959"/>
                  </a:lnTo>
                  <a:lnTo>
                    <a:pt x="9689" y="5119"/>
                  </a:lnTo>
                  <a:lnTo>
                    <a:pt x="10028" y="5276"/>
                  </a:lnTo>
                  <a:lnTo>
                    <a:pt x="10335" y="5394"/>
                  </a:lnTo>
                  <a:lnTo>
                    <a:pt x="10531" y="5441"/>
                  </a:lnTo>
                  <a:lnTo>
                    <a:pt x="10674" y="5510"/>
                  </a:lnTo>
                  <a:lnTo>
                    <a:pt x="10702" y="5572"/>
                  </a:lnTo>
                  <a:lnTo>
                    <a:pt x="10603" y="5634"/>
                  </a:lnTo>
                  <a:lnTo>
                    <a:pt x="10495" y="5675"/>
                  </a:lnTo>
                  <a:lnTo>
                    <a:pt x="10431" y="5696"/>
                  </a:lnTo>
                  <a:lnTo>
                    <a:pt x="10371" y="5714"/>
                  </a:lnTo>
                  <a:lnTo>
                    <a:pt x="10275" y="5750"/>
                  </a:lnTo>
                  <a:lnTo>
                    <a:pt x="10176" y="5776"/>
                  </a:lnTo>
                  <a:lnTo>
                    <a:pt x="9996" y="5809"/>
                  </a:lnTo>
                  <a:lnTo>
                    <a:pt x="9765" y="5844"/>
                  </a:lnTo>
                  <a:lnTo>
                    <a:pt x="9502" y="5877"/>
                  </a:lnTo>
                  <a:lnTo>
                    <a:pt x="8835" y="5966"/>
                  </a:lnTo>
                  <a:lnTo>
                    <a:pt x="8237" y="6055"/>
                  </a:lnTo>
                  <a:lnTo>
                    <a:pt x="7770" y="6135"/>
                  </a:lnTo>
                  <a:lnTo>
                    <a:pt x="7491" y="6200"/>
                  </a:lnTo>
                  <a:lnTo>
                    <a:pt x="7380" y="6232"/>
                  </a:lnTo>
                  <a:lnTo>
                    <a:pt x="7220" y="6280"/>
                  </a:lnTo>
                  <a:lnTo>
                    <a:pt x="7024" y="6330"/>
                  </a:lnTo>
                  <a:lnTo>
                    <a:pt x="6825" y="6380"/>
                  </a:lnTo>
                  <a:lnTo>
                    <a:pt x="6334" y="6526"/>
                  </a:lnTo>
                  <a:lnTo>
                    <a:pt x="5744" y="6730"/>
                  </a:lnTo>
                  <a:lnTo>
                    <a:pt x="5154" y="6961"/>
                  </a:lnTo>
                  <a:lnTo>
                    <a:pt x="4667" y="7177"/>
                  </a:lnTo>
                  <a:lnTo>
                    <a:pt x="3957" y="7562"/>
                  </a:lnTo>
                  <a:lnTo>
                    <a:pt x="3315" y="7980"/>
                  </a:lnTo>
                  <a:lnTo>
                    <a:pt x="2716" y="8451"/>
                  </a:lnTo>
                  <a:lnTo>
                    <a:pt x="2150" y="8984"/>
                  </a:lnTo>
                  <a:lnTo>
                    <a:pt x="1807" y="9340"/>
                  </a:lnTo>
                  <a:lnTo>
                    <a:pt x="1524" y="9648"/>
                  </a:lnTo>
                  <a:lnTo>
                    <a:pt x="1324" y="9876"/>
                  </a:lnTo>
                  <a:lnTo>
                    <a:pt x="1245" y="9991"/>
                  </a:lnTo>
                  <a:lnTo>
                    <a:pt x="1225" y="10030"/>
                  </a:lnTo>
                  <a:lnTo>
                    <a:pt x="1169" y="10122"/>
                  </a:lnTo>
                  <a:lnTo>
                    <a:pt x="1085" y="10252"/>
                  </a:lnTo>
                  <a:lnTo>
                    <a:pt x="985" y="10403"/>
                  </a:lnTo>
                  <a:lnTo>
                    <a:pt x="882" y="10575"/>
                  </a:lnTo>
                  <a:lnTo>
                    <a:pt x="778" y="10756"/>
                  </a:lnTo>
                  <a:lnTo>
                    <a:pt x="686" y="10918"/>
                  </a:lnTo>
                  <a:lnTo>
                    <a:pt x="622" y="11049"/>
                  </a:lnTo>
                  <a:lnTo>
                    <a:pt x="531" y="11253"/>
                  </a:lnTo>
                  <a:lnTo>
                    <a:pt x="467" y="11392"/>
                  </a:lnTo>
                  <a:lnTo>
                    <a:pt x="435" y="11466"/>
                  </a:lnTo>
                  <a:lnTo>
                    <a:pt x="391" y="11582"/>
                  </a:lnTo>
                  <a:lnTo>
                    <a:pt x="343" y="11727"/>
                  </a:lnTo>
                  <a:lnTo>
                    <a:pt x="291" y="11887"/>
                  </a:lnTo>
                  <a:lnTo>
                    <a:pt x="239" y="12053"/>
                  </a:lnTo>
                  <a:lnTo>
                    <a:pt x="191" y="12210"/>
                  </a:lnTo>
                  <a:lnTo>
                    <a:pt x="156" y="12346"/>
                  </a:lnTo>
                  <a:lnTo>
                    <a:pt x="132" y="12447"/>
                  </a:lnTo>
                  <a:lnTo>
                    <a:pt x="88" y="12589"/>
                  </a:lnTo>
                  <a:lnTo>
                    <a:pt x="36" y="12675"/>
                  </a:lnTo>
                  <a:lnTo>
                    <a:pt x="24" y="12761"/>
                  </a:lnTo>
                  <a:lnTo>
                    <a:pt x="12" y="12995"/>
                  </a:lnTo>
                  <a:lnTo>
                    <a:pt x="0" y="13368"/>
                  </a:lnTo>
                  <a:lnTo>
                    <a:pt x="0" y="13422"/>
                  </a:lnTo>
                  <a:lnTo>
                    <a:pt x="4" y="13738"/>
                  </a:lnTo>
                  <a:lnTo>
                    <a:pt x="12" y="13999"/>
                  </a:lnTo>
                  <a:lnTo>
                    <a:pt x="16" y="14201"/>
                  </a:lnTo>
                  <a:lnTo>
                    <a:pt x="24" y="14349"/>
                  </a:lnTo>
                  <a:lnTo>
                    <a:pt x="32" y="14438"/>
                  </a:lnTo>
                  <a:lnTo>
                    <a:pt x="40" y="14470"/>
                  </a:lnTo>
                  <a:lnTo>
                    <a:pt x="80" y="14541"/>
                  </a:lnTo>
                  <a:lnTo>
                    <a:pt x="100" y="14669"/>
                  </a:lnTo>
                  <a:lnTo>
                    <a:pt x="136" y="14897"/>
                  </a:lnTo>
                  <a:lnTo>
                    <a:pt x="223" y="15237"/>
                  </a:lnTo>
                  <a:lnTo>
                    <a:pt x="355" y="15634"/>
                  </a:lnTo>
                  <a:lnTo>
                    <a:pt x="511" y="16031"/>
                  </a:lnTo>
                  <a:lnTo>
                    <a:pt x="742" y="16544"/>
                  </a:lnTo>
                  <a:lnTo>
                    <a:pt x="981" y="17003"/>
                  </a:lnTo>
                  <a:lnTo>
                    <a:pt x="1245" y="17423"/>
                  </a:lnTo>
                  <a:lnTo>
                    <a:pt x="1536" y="17811"/>
                  </a:lnTo>
                  <a:lnTo>
                    <a:pt x="1863" y="18182"/>
                  </a:lnTo>
                  <a:lnTo>
                    <a:pt x="2234" y="18546"/>
                  </a:lnTo>
                  <a:lnTo>
                    <a:pt x="2665" y="18913"/>
                  </a:lnTo>
                  <a:lnTo>
                    <a:pt x="3159" y="19295"/>
                  </a:lnTo>
                  <a:lnTo>
                    <a:pt x="3945" y="19849"/>
                  </a:lnTo>
                  <a:lnTo>
                    <a:pt x="4663" y="20270"/>
                  </a:lnTo>
                  <a:lnTo>
                    <a:pt x="5397" y="20608"/>
                  </a:lnTo>
                  <a:lnTo>
                    <a:pt x="6243" y="20910"/>
                  </a:lnTo>
                  <a:lnTo>
                    <a:pt x="6933" y="21105"/>
                  </a:lnTo>
                  <a:lnTo>
                    <a:pt x="7687" y="21286"/>
                  </a:lnTo>
                  <a:lnTo>
                    <a:pt x="8405" y="21428"/>
                  </a:lnTo>
                  <a:lnTo>
                    <a:pt x="8975" y="21505"/>
                  </a:lnTo>
                  <a:lnTo>
                    <a:pt x="9210" y="21535"/>
                  </a:lnTo>
                  <a:lnTo>
                    <a:pt x="9342" y="21570"/>
                  </a:lnTo>
                  <a:lnTo>
                    <a:pt x="9470" y="21579"/>
                  </a:lnTo>
                  <a:lnTo>
                    <a:pt x="9817" y="21588"/>
                  </a:lnTo>
                  <a:lnTo>
                    <a:pt x="10363" y="21597"/>
                  </a:lnTo>
                  <a:lnTo>
                    <a:pt x="10842" y="21600"/>
                  </a:lnTo>
                  <a:lnTo>
                    <a:pt x="11297" y="21594"/>
                  </a:lnTo>
                  <a:lnTo>
                    <a:pt x="11787" y="21588"/>
                  </a:lnTo>
                  <a:lnTo>
                    <a:pt x="12086" y="21579"/>
                  </a:lnTo>
                  <a:lnTo>
                    <a:pt x="12190" y="21567"/>
                  </a:lnTo>
                  <a:lnTo>
                    <a:pt x="12270" y="21535"/>
                  </a:lnTo>
                  <a:lnTo>
                    <a:pt x="12406" y="21523"/>
                  </a:lnTo>
                  <a:lnTo>
                    <a:pt x="12517" y="21514"/>
                  </a:lnTo>
                  <a:lnTo>
                    <a:pt x="12685" y="21496"/>
                  </a:lnTo>
                  <a:lnTo>
                    <a:pt x="12884" y="21467"/>
                  </a:lnTo>
                  <a:lnTo>
                    <a:pt x="13100" y="21431"/>
                  </a:lnTo>
                  <a:lnTo>
                    <a:pt x="13311" y="21396"/>
                  </a:lnTo>
                  <a:lnTo>
                    <a:pt x="13499" y="21363"/>
                  </a:lnTo>
                  <a:lnTo>
                    <a:pt x="13650" y="21336"/>
                  </a:lnTo>
                  <a:lnTo>
                    <a:pt x="13738" y="21322"/>
                  </a:lnTo>
                  <a:lnTo>
                    <a:pt x="13953" y="21280"/>
                  </a:lnTo>
                  <a:lnTo>
                    <a:pt x="14121" y="21239"/>
                  </a:lnTo>
                  <a:lnTo>
                    <a:pt x="14388" y="21176"/>
                  </a:lnTo>
                  <a:lnTo>
                    <a:pt x="14751" y="21085"/>
                  </a:lnTo>
                  <a:lnTo>
                    <a:pt x="15142" y="20966"/>
                  </a:lnTo>
                  <a:lnTo>
                    <a:pt x="15469" y="20877"/>
                  </a:lnTo>
                  <a:lnTo>
                    <a:pt x="15660" y="20862"/>
                  </a:lnTo>
                  <a:lnTo>
                    <a:pt x="15728" y="20845"/>
                  </a:lnTo>
                  <a:lnTo>
                    <a:pt x="15812" y="20762"/>
                  </a:lnTo>
                  <a:lnTo>
                    <a:pt x="16091" y="20628"/>
                  </a:lnTo>
                  <a:lnTo>
                    <a:pt x="16797" y="20320"/>
                  </a:lnTo>
                  <a:lnTo>
                    <a:pt x="17416" y="20003"/>
                  </a:lnTo>
                  <a:lnTo>
                    <a:pt x="18002" y="19645"/>
                  </a:lnTo>
                  <a:lnTo>
                    <a:pt x="18620" y="19207"/>
                  </a:lnTo>
                  <a:lnTo>
                    <a:pt x="18991" y="18925"/>
                  </a:lnTo>
                  <a:lnTo>
                    <a:pt x="19306" y="18667"/>
                  </a:lnTo>
                  <a:lnTo>
                    <a:pt x="19578" y="18419"/>
                  </a:lnTo>
                  <a:lnTo>
                    <a:pt x="19821" y="18170"/>
                  </a:lnTo>
                  <a:lnTo>
                    <a:pt x="20052" y="17900"/>
                  </a:lnTo>
                  <a:lnTo>
                    <a:pt x="20276" y="17604"/>
                  </a:lnTo>
                  <a:lnTo>
                    <a:pt x="20507" y="17260"/>
                  </a:lnTo>
                  <a:lnTo>
                    <a:pt x="20758" y="16858"/>
                  </a:lnTo>
                  <a:lnTo>
                    <a:pt x="20878" y="16627"/>
                  </a:lnTo>
                  <a:lnTo>
                    <a:pt x="21026" y="16280"/>
                  </a:lnTo>
                  <a:lnTo>
                    <a:pt x="21189" y="15862"/>
                  </a:lnTo>
                  <a:lnTo>
                    <a:pt x="21345" y="15412"/>
                  </a:lnTo>
                  <a:lnTo>
                    <a:pt x="21413" y="15143"/>
                  </a:lnTo>
                  <a:lnTo>
                    <a:pt x="21468" y="14849"/>
                  </a:lnTo>
                  <a:lnTo>
                    <a:pt x="21516" y="14624"/>
                  </a:lnTo>
                  <a:lnTo>
                    <a:pt x="21568" y="14515"/>
                  </a:lnTo>
                  <a:lnTo>
                    <a:pt x="21572" y="14476"/>
                  </a:lnTo>
                  <a:lnTo>
                    <a:pt x="21580" y="14375"/>
                  </a:lnTo>
                  <a:lnTo>
                    <a:pt x="21584" y="14209"/>
                  </a:lnTo>
                  <a:lnTo>
                    <a:pt x="21592" y="13984"/>
                  </a:lnTo>
                  <a:lnTo>
                    <a:pt x="21596" y="13700"/>
                  </a:lnTo>
                  <a:lnTo>
                    <a:pt x="21600" y="13407"/>
                  </a:lnTo>
                  <a:lnTo>
                    <a:pt x="21592" y="13042"/>
                  </a:lnTo>
                  <a:lnTo>
                    <a:pt x="21580" y="12808"/>
                  </a:lnTo>
                  <a:lnTo>
                    <a:pt x="21564" y="12722"/>
                  </a:lnTo>
                  <a:lnTo>
                    <a:pt x="21512" y="12604"/>
                  </a:lnTo>
                  <a:lnTo>
                    <a:pt x="21472" y="12379"/>
                  </a:lnTo>
                  <a:lnTo>
                    <a:pt x="21417" y="12127"/>
                  </a:lnTo>
                  <a:lnTo>
                    <a:pt x="21309" y="11783"/>
                  </a:lnTo>
                  <a:lnTo>
                    <a:pt x="21173" y="11416"/>
                  </a:lnTo>
                  <a:lnTo>
                    <a:pt x="21034" y="11093"/>
                  </a:lnTo>
                  <a:lnTo>
                    <a:pt x="20994" y="11001"/>
                  </a:lnTo>
                  <a:lnTo>
                    <a:pt x="20962" y="10936"/>
                  </a:lnTo>
                  <a:lnTo>
                    <a:pt x="20878" y="10812"/>
                  </a:lnTo>
                  <a:lnTo>
                    <a:pt x="20806" y="10687"/>
                  </a:lnTo>
                  <a:lnTo>
                    <a:pt x="20798" y="10619"/>
                  </a:lnTo>
                  <a:lnTo>
                    <a:pt x="20786" y="10569"/>
                  </a:lnTo>
                  <a:lnTo>
                    <a:pt x="20726" y="10474"/>
                  </a:lnTo>
                  <a:lnTo>
                    <a:pt x="20639" y="10376"/>
                  </a:lnTo>
                  <a:lnTo>
                    <a:pt x="20563" y="10311"/>
                  </a:lnTo>
                  <a:lnTo>
                    <a:pt x="20515" y="10267"/>
                  </a:lnTo>
                  <a:lnTo>
                    <a:pt x="20447" y="10187"/>
                  </a:lnTo>
                  <a:lnTo>
                    <a:pt x="20371" y="10077"/>
                  </a:lnTo>
                  <a:lnTo>
                    <a:pt x="20292" y="9956"/>
                  </a:lnTo>
                  <a:lnTo>
                    <a:pt x="20220" y="9837"/>
                  </a:lnTo>
                  <a:lnTo>
                    <a:pt x="20160" y="9731"/>
                  </a:lnTo>
                  <a:lnTo>
                    <a:pt x="20124" y="9651"/>
                  </a:lnTo>
                  <a:lnTo>
                    <a:pt x="20092" y="9594"/>
                  </a:lnTo>
                  <a:lnTo>
                    <a:pt x="20012" y="9580"/>
                  </a:lnTo>
                  <a:lnTo>
                    <a:pt x="19913" y="9500"/>
                  </a:lnTo>
                  <a:lnTo>
                    <a:pt x="19785" y="9357"/>
                  </a:lnTo>
                  <a:lnTo>
                    <a:pt x="19625" y="9195"/>
                  </a:lnTo>
                  <a:lnTo>
                    <a:pt x="19498" y="9046"/>
                  </a:lnTo>
                  <a:lnTo>
                    <a:pt x="19514" y="8969"/>
                  </a:lnTo>
                  <a:lnTo>
                    <a:pt x="19570" y="8913"/>
                  </a:lnTo>
                  <a:lnTo>
                    <a:pt x="19550" y="8863"/>
                  </a:lnTo>
                  <a:lnTo>
                    <a:pt x="19482" y="8892"/>
                  </a:lnTo>
                  <a:lnTo>
                    <a:pt x="19374" y="8919"/>
                  </a:lnTo>
                  <a:lnTo>
                    <a:pt x="19239" y="8821"/>
                  </a:lnTo>
                  <a:lnTo>
                    <a:pt x="19147" y="8718"/>
                  </a:lnTo>
                  <a:lnTo>
                    <a:pt x="19119" y="8658"/>
                  </a:lnTo>
                  <a:lnTo>
                    <a:pt x="19083" y="8564"/>
                  </a:lnTo>
                  <a:lnTo>
                    <a:pt x="18935" y="8492"/>
                  </a:lnTo>
                  <a:lnTo>
                    <a:pt x="18800" y="8433"/>
                  </a:lnTo>
                  <a:lnTo>
                    <a:pt x="18624" y="8303"/>
                  </a:lnTo>
                  <a:lnTo>
                    <a:pt x="18166" y="7944"/>
                  </a:lnTo>
                  <a:lnTo>
                    <a:pt x="17587" y="7574"/>
                  </a:lnTo>
                  <a:lnTo>
                    <a:pt x="17452" y="7488"/>
                  </a:lnTo>
                  <a:lnTo>
                    <a:pt x="17336" y="7411"/>
                  </a:lnTo>
                  <a:lnTo>
                    <a:pt x="17260" y="7352"/>
                  </a:lnTo>
                  <a:lnTo>
                    <a:pt x="17232" y="7319"/>
                  </a:lnTo>
                  <a:lnTo>
                    <a:pt x="17152" y="7281"/>
                  </a:lnTo>
                  <a:lnTo>
                    <a:pt x="17057" y="7242"/>
                  </a:lnTo>
                  <a:lnTo>
                    <a:pt x="16937" y="7148"/>
                  </a:lnTo>
                  <a:lnTo>
                    <a:pt x="16805" y="7014"/>
                  </a:lnTo>
                  <a:lnTo>
                    <a:pt x="16965" y="6934"/>
                  </a:lnTo>
                  <a:lnTo>
                    <a:pt x="17108" y="6878"/>
                  </a:lnTo>
                  <a:lnTo>
                    <a:pt x="17224" y="6846"/>
                  </a:lnTo>
                  <a:lnTo>
                    <a:pt x="17340" y="6795"/>
                  </a:lnTo>
                  <a:lnTo>
                    <a:pt x="17491" y="6671"/>
                  </a:lnTo>
                  <a:lnTo>
                    <a:pt x="17667" y="6484"/>
                  </a:lnTo>
                  <a:lnTo>
                    <a:pt x="17850" y="6247"/>
                  </a:lnTo>
                  <a:lnTo>
                    <a:pt x="18038" y="6001"/>
                  </a:lnTo>
                  <a:lnTo>
                    <a:pt x="18205" y="5800"/>
                  </a:lnTo>
                  <a:lnTo>
                    <a:pt x="18305" y="5661"/>
                  </a:lnTo>
                  <a:lnTo>
                    <a:pt x="18329" y="5566"/>
                  </a:lnTo>
                  <a:lnTo>
                    <a:pt x="18281" y="5518"/>
                  </a:lnTo>
                  <a:lnTo>
                    <a:pt x="18185" y="5450"/>
                  </a:lnTo>
                  <a:lnTo>
                    <a:pt x="18050" y="5367"/>
                  </a:lnTo>
                  <a:lnTo>
                    <a:pt x="17894" y="5279"/>
                  </a:lnTo>
                  <a:lnTo>
                    <a:pt x="17727" y="5190"/>
                  </a:lnTo>
                  <a:lnTo>
                    <a:pt x="17563" y="5107"/>
                  </a:lnTo>
                  <a:lnTo>
                    <a:pt x="17416" y="5039"/>
                  </a:lnTo>
                  <a:lnTo>
                    <a:pt x="17296" y="4994"/>
                  </a:lnTo>
                  <a:lnTo>
                    <a:pt x="17069" y="4908"/>
                  </a:lnTo>
                  <a:lnTo>
                    <a:pt x="16821" y="4796"/>
                  </a:lnTo>
                  <a:lnTo>
                    <a:pt x="16614" y="4701"/>
                  </a:lnTo>
                  <a:lnTo>
                    <a:pt x="16478" y="4662"/>
                  </a:lnTo>
                  <a:lnTo>
                    <a:pt x="16367" y="4731"/>
                  </a:lnTo>
                  <a:lnTo>
                    <a:pt x="16195" y="4891"/>
                  </a:lnTo>
                  <a:lnTo>
                    <a:pt x="16035" y="5068"/>
                  </a:lnTo>
                  <a:lnTo>
                    <a:pt x="15960" y="5199"/>
                  </a:lnTo>
                  <a:lnTo>
                    <a:pt x="15916" y="5273"/>
                  </a:lnTo>
                  <a:lnTo>
                    <a:pt x="15828" y="5382"/>
                  </a:lnTo>
                  <a:lnTo>
                    <a:pt x="15633" y="5596"/>
                  </a:lnTo>
                  <a:lnTo>
                    <a:pt x="15489" y="5758"/>
                  </a:lnTo>
                  <a:lnTo>
                    <a:pt x="15405" y="5868"/>
                  </a:lnTo>
                  <a:lnTo>
                    <a:pt x="15377" y="5921"/>
                  </a:lnTo>
                  <a:lnTo>
                    <a:pt x="15425" y="5984"/>
                  </a:lnTo>
                  <a:lnTo>
                    <a:pt x="15545" y="6075"/>
                  </a:lnTo>
                  <a:lnTo>
                    <a:pt x="15664" y="6179"/>
                  </a:lnTo>
                  <a:lnTo>
                    <a:pt x="15621" y="6241"/>
                  </a:lnTo>
                  <a:lnTo>
                    <a:pt x="15533" y="6363"/>
                  </a:lnTo>
                  <a:lnTo>
                    <a:pt x="15501" y="6407"/>
                  </a:lnTo>
                  <a:lnTo>
                    <a:pt x="15417" y="6416"/>
                  </a:lnTo>
                  <a:lnTo>
                    <a:pt x="15305" y="6425"/>
                  </a:lnTo>
                  <a:lnTo>
                    <a:pt x="15202" y="6463"/>
                  </a:lnTo>
                  <a:lnTo>
                    <a:pt x="15050" y="6514"/>
                  </a:lnTo>
                  <a:lnTo>
                    <a:pt x="14883" y="6502"/>
                  </a:lnTo>
                  <a:lnTo>
                    <a:pt x="14815" y="6490"/>
                  </a:lnTo>
                  <a:lnTo>
                    <a:pt x="14695" y="6472"/>
                  </a:lnTo>
                  <a:lnTo>
                    <a:pt x="14524" y="6440"/>
                  </a:lnTo>
                  <a:lnTo>
                    <a:pt x="14324" y="6389"/>
                  </a:lnTo>
                  <a:lnTo>
                    <a:pt x="14205" y="6354"/>
                  </a:lnTo>
                  <a:lnTo>
                    <a:pt x="14033" y="6306"/>
                  </a:lnTo>
                  <a:lnTo>
                    <a:pt x="13834" y="6253"/>
                  </a:lnTo>
                  <a:lnTo>
                    <a:pt x="13630" y="6200"/>
                  </a:lnTo>
                  <a:lnTo>
                    <a:pt x="13387" y="6135"/>
                  </a:lnTo>
                  <a:lnTo>
                    <a:pt x="13227" y="6075"/>
                  </a:lnTo>
                  <a:lnTo>
                    <a:pt x="13120" y="6013"/>
                  </a:lnTo>
                  <a:lnTo>
                    <a:pt x="13056" y="5945"/>
                  </a:lnTo>
                  <a:lnTo>
                    <a:pt x="12952" y="5847"/>
                  </a:lnTo>
                  <a:lnTo>
                    <a:pt x="12832" y="5824"/>
                  </a:lnTo>
                  <a:lnTo>
                    <a:pt x="12721" y="5803"/>
                  </a:lnTo>
                  <a:lnTo>
                    <a:pt x="12677" y="5702"/>
                  </a:lnTo>
                  <a:lnTo>
                    <a:pt x="12685" y="5587"/>
                  </a:lnTo>
                  <a:lnTo>
                    <a:pt x="12749" y="5492"/>
                  </a:lnTo>
                  <a:lnTo>
                    <a:pt x="12848" y="5436"/>
                  </a:lnTo>
                  <a:lnTo>
                    <a:pt x="12972" y="5430"/>
                  </a:lnTo>
                  <a:lnTo>
                    <a:pt x="13128" y="5430"/>
                  </a:lnTo>
                  <a:lnTo>
                    <a:pt x="13347" y="5379"/>
                  </a:lnTo>
                  <a:lnTo>
                    <a:pt x="13614" y="5293"/>
                  </a:lnTo>
                  <a:lnTo>
                    <a:pt x="13905" y="5175"/>
                  </a:lnTo>
                  <a:lnTo>
                    <a:pt x="14209" y="5033"/>
                  </a:lnTo>
                  <a:lnTo>
                    <a:pt x="14504" y="4873"/>
                  </a:lnTo>
                  <a:lnTo>
                    <a:pt x="14779" y="4704"/>
                  </a:lnTo>
                  <a:lnTo>
                    <a:pt x="15014" y="4532"/>
                  </a:lnTo>
                  <a:lnTo>
                    <a:pt x="15305" y="4251"/>
                  </a:lnTo>
                  <a:lnTo>
                    <a:pt x="15525" y="3946"/>
                  </a:lnTo>
                  <a:lnTo>
                    <a:pt x="15676" y="3682"/>
                  </a:lnTo>
                  <a:lnTo>
                    <a:pt x="15784" y="3489"/>
                  </a:lnTo>
                  <a:lnTo>
                    <a:pt x="15820" y="3386"/>
                  </a:lnTo>
                  <a:lnTo>
                    <a:pt x="15840" y="3223"/>
                  </a:lnTo>
                  <a:lnTo>
                    <a:pt x="15848" y="3021"/>
                  </a:lnTo>
                  <a:lnTo>
                    <a:pt x="15844" y="2796"/>
                  </a:lnTo>
                  <a:lnTo>
                    <a:pt x="15832" y="2568"/>
                  </a:lnTo>
                  <a:lnTo>
                    <a:pt x="15804" y="2352"/>
                  </a:lnTo>
                  <a:lnTo>
                    <a:pt x="15772" y="2162"/>
                  </a:lnTo>
                  <a:lnTo>
                    <a:pt x="15724" y="2020"/>
                  </a:lnTo>
                  <a:lnTo>
                    <a:pt x="15668" y="1834"/>
                  </a:lnTo>
                  <a:lnTo>
                    <a:pt x="15664" y="1706"/>
                  </a:lnTo>
                  <a:lnTo>
                    <a:pt x="15672" y="1650"/>
                  </a:lnTo>
                  <a:lnTo>
                    <a:pt x="15597" y="1632"/>
                  </a:lnTo>
                  <a:lnTo>
                    <a:pt x="15525" y="1576"/>
                  </a:lnTo>
                  <a:lnTo>
                    <a:pt x="15437" y="1484"/>
                  </a:lnTo>
                  <a:lnTo>
                    <a:pt x="15337" y="1369"/>
                  </a:lnTo>
                  <a:lnTo>
                    <a:pt x="15102" y="1105"/>
                  </a:lnTo>
                  <a:lnTo>
                    <a:pt x="14831" y="847"/>
                  </a:lnTo>
                  <a:lnTo>
                    <a:pt x="14583" y="652"/>
                  </a:lnTo>
                  <a:lnTo>
                    <a:pt x="14424" y="575"/>
                  </a:lnTo>
                  <a:lnTo>
                    <a:pt x="14296" y="527"/>
                  </a:lnTo>
                  <a:lnTo>
                    <a:pt x="14097" y="415"/>
                  </a:lnTo>
                  <a:lnTo>
                    <a:pt x="13913" y="308"/>
                  </a:lnTo>
                  <a:lnTo>
                    <a:pt x="13818" y="278"/>
                  </a:lnTo>
                  <a:lnTo>
                    <a:pt x="13746" y="273"/>
                  </a:lnTo>
                  <a:lnTo>
                    <a:pt x="13610" y="231"/>
                  </a:lnTo>
                  <a:lnTo>
                    <a:pt x="13383" y="166"/>
                  </a:lnTo>
                  <a:lnTo>
                    <a:pt x="13088" y="110"/>
                  </a:lnTo>
                  <a:lnTo>
                    <a:pt x="12816" y="62"/>
                  </a:lnTo>
                  <a:lnTo>
                    <a:pt x="12641" y="18"/>
                  </a:lnTo>
                  <a:lnTo>
                    <a:pt x="12501" y="9"/>
                  </a:lnTo>
                  <a:lnTo>
                    <a:pt x="12134" y="0"/>
                  </a:lnTo>
                  <a:lnTo>
                    <a:pt x="11963" y="0"/>
                  </a:lnTo>
                  <a:lnTo>
                    <a:pt x="11867" y="0"/>
                  </a:lnTo>
                  <a:close/>
                  <a:moveTo>
                    <a:pt x="11951" y="672"/>
                  </a:moveTo>
                  <a:lnTo>
                    <a:pt x="12114" y="675"/>
                  </a:lnTo>
                  <a:lnTo>
                    <a:pt x="12262" y="684"/>
                  </a:lnTo>
                  <a:lnTo>
                    <a:pt x="12346" y="711"/>
                  </a:lnTo>
                  <a:lnTo>
                    <a:pt x="12382" y="764"/>
                  </a:lnTo>
                  <a:lnTo>
                    <a:pt x="12398" y="862"/>
                  </a:lnTo>
                  <a:lnTo>
                    <a:pt x="12414" y="957"/>
                  </a:lnTo>
                  <a:lnTo>
                    <a:pt x="12445" y="1007"/>
                  </a:lnTo>
                  <a:lnTo>
                    <a:pt x="12509" y="1028"/>
                  </a:lnTo>
                  <a:lnTo>
                    <a:pt x="12625" y="1034"/>
                  </a:lnTo>
                  <a:lnTo>
                    <a:pt x="12784" y="1019"/>
                  </a:lnTo>
                  <a:lnTo>
                    <a:pt x="12876" y="983"/>
                  </a:lnTo>
                  <a:lnTo>
                    <a:pt x="12988" y="980"/>
                  </a:lnTo>
                  <a:lnTo>
                    <a:pt x="13084" y="1016"/>
                  </a:lnTo>
                  <a:lnTo>
                    <a:pt x="13211" y="1040"/>
                  </a:lnTo>
                  <a:lnTo>
                    <a:pt x="13343" y="1084"/>
                  </a:lnTo>
                  <a:lnTo>
                    <a:pt x="13387" y="1229"/>
                  </a:lnTo>
                  <a:lnTo>
                    <a:pt x="13423" y="1339"/>
                  </a:lnTo>
                  <a:lnTo>
                    <a:pt x="13491" y="1398"/>
                  </a:lnTo>
                  <a:lnTo>
                    <a:pt x="13586" y="1401"/>
                  </a:lnTo>
                  <a:lnTo>
                    <a:pt x="13694" y="1345"/>
                  </a:lnTo>
                  <a:lnTo>
                    <a:pt x="13770" y="1330"/>
                  </a:lnTo>
                  <a:lnTo>
                    <a:pt x="13846" y="1434"/>
                  </a:lnTo>
                  <a:lnTo>
                    <a:pt x="13929" y="1543"/>
                  </a:lnTo>
                  <a:lnTo>
                    <a:pt x="14029" y="1600"/>
                  </a:lnTo>
                  <a:lnTo>
                    <a:pt x="14109" y="1638"/>
                  </a:lnTo>
                  <a:lnTo>
                    <a:pt x="14141" y="1697"/>
                  </a:lnTo>
                  <a:lnTo>
                    <a:pt x="14173" y="1751"/>
                  </a:lnTo>
                  <a:lnTo>
                    <a:pt x="14280" y="1760"/>
                  </a:lnTo>
                  <a:lnTo>
                    <a:pt x="14392" y="1777"/>
                  </a:lnTo>
                  <a:lnTo>
                    <a:pt x="14408" y="1831"/>
                  </a:lnTo>
                  <a:lnTo>
                    <a:pt x="14400" y="1928"/>
                  </a:lnTo>
                  <a:lnTo>
                    <a:pt x="14392" y="2032"/>
                  </a:lnTo>
                  <a:lnTo>
                    <a:pt x="14412" y="2088"/>
                  </a:lnTo>
                  <a:lnTo>
                    <a:pt x="14468" y="2112"/>
                  </a:lnTo>
                  <a:lnTo>
                    <a:pt x="14580" y="2124"/>
                  </a:lnTo>
                  <a:lnTo>
                    <a:pt x="14739" y="2142"/>
                  </a:lnTo>
                  <a:lnTo>
                    <a:pt x="14839" y="2177"/>
                  </a:lnTo>
                  <a:lnTo>
                    <a:pt x="14867" y="2239"/>
                  </a:lnTo>
                  <a:lnTo>
                    <a:pt x="14883" y="2367"/>
                  </a:lnTo>
                  <a:lnTo>
                    <a:pt x="14895" y="2542"/>
                  </a:lnTo>
                  <a:lnTo>
                    <a:pt x="14899" y="2734"/>
                  </a:lnTo>
                  <a:lnTo>
                    <a:pt x="14891" y="2930"/>
                  </a:lnTo>
                  <a:lnTo>
                    <a:pt x="14879" y="3101"/>
                  </a:lnTo>
                  <a:lnTo>
                    <a:pt x="14859" y="3232"/>
                  </a:lnTo>
                  <a:lnTo>
                    <a:pt x="14831" y="3294"/>
                  </a:lnTo>
                  <a:lnTo>
                    <a:pt x="14731" y="3329"/>
                  </a:lnTo>
                  <a:lnTo>
                    <a:pt x="14580" y="3341"/>
                  </a:lnTo>
                  <a:lnTo>
                    <a:pt x="14392" y="3335"/>
                  </a:lnTo>
                  <a:lnTo>
                    <a:pt x="14376" y="3688"/>
                  </a:lnTo>
                  <a:lnTo>
                    <a:pt x="14356" y="4043"/>
                  </a:lnTo>
                  <a:lnTo>
                    <a:pt x="14117" y="4055"/>
                  </a:lnTo>
                  <a:lnTo>
                    <a:pt x="13929" y="4055"/>
                  </a:lnTo>
                  <a:lnTo>
                    <a:pt x="13818" y="4029"/>
                  </a:lnTo>
                  <a:lnTo>
                    <a:pt x="13798" y="3928"/>
                  </a:lnTo>
                  <a:lnTo>
                    <a:pt x="13778" y="3688"/>
                  </a:lnTo>
                  <a:lnTo>
                    <a:pt x="13766" y="3341"/>
                  </a:lnTo>
                  <a:lnTo>
                    <a:pt x="13762" y="2924"/>
                  </a:lnTo>
                  <a:lnTo>
                    <a:pt x="13758" y="2467"/>
                  </a:lnTo>
                  <a:lnTo>
                    <a:pt x="13746" y="2133"/>
                  </a:lnTo>
                  <a:lnTo>
                    <a:pt x="13726" y="1928"/>
                  </a:lnTo>
                  <a:lnTo>
                    <a:pt x="13702" y="1860"/>
                  </a:lnTo>
                  <a:lnTo>
                    <a:pt x="13618" y="1875"/>
                  </a:lnTo>
                  <a:lnTo>
                    <a:pt x="13510" y="1911"/>
                  </a:lnTo>
                  <a:lnTo>
                    <a:pt x="13399" y="1937"/>
                  </a:lnTo>
                  <a:lnTo>
                    <a:pt x="13319" y="1914"/>
                  </a:lnTo>
                  <a:lnTo>
                    <a:pt x="13243" y="1887"/>
                  </a:lnTo>
                  <a:lnTo>
                    <a:pt x="13136" y="1914"/>
                  </a:lnTo>
                  <a:lnTo>
                    <a:pt x="13008" y="1937"/>
                  </a:lnTo>
                  <a:lnTo>
                    <a:pt x="12880" y="1911"/>
                  </a:lnTo>
                  <a:lnTo>
                    <a:pt x="12749" y="1890"/>
                  </a:lnTo>
                  <a:lnTo>
                    <a:pt x="12485" y="1875"/>
                  </a:lnTo>
                  <a:lnTo>
                    <a:pt x="12102" y="1869"/>
                  </a:lnTo>
                  <a:lnTo>
                    <a:pt x="11604" y="1872"/>
                  </a:lnTo>
                  <a:lnTo>
                    <a:pt x="10459" y="1884"/>
                  </a:lnTo>
                  <a:lnTo>
                    <a:pt x="10447" y="2826"/>
                  </a:lnTo>
                  <a:lnTo>
                    <a:pt x="10443" y="3196"/>
                  </a:lnTo>
                  <a:lnTo>
                    <a:pt x="10447" y="3510"/>
                  </a:lnTo>
                  <a:lnTo>
                    <a:pt x="10455" y="3735"/>
                  </a:lnTo>
                  <a:lnTo>
                    <a:pt x="10471" y="3836"/>
                  </a:lnTo>
                  <a:lnTo>
                    <a:pt x="10523" y="4008"/>
                  </a:lnTo>
                  <a:lnTo>
                    <a:pt x="10491" y="4135"/>
                  </a:lnTo>
                  <a:lnTo>
                    <a:pt x="10451" y="4200"/>
                  </a:lnTo>
                  <a:lnTo>
                    <a:pt x="10419" y="4295"/>
                  </a:lnTo>
                  <a:lnTo>
                    <a:pt x="10359" y="4390"/>
                  </a:lnTo>
                  <a:lnTo>
                    <a:pt x="10148" y="4422"/>
                  </a:lnTo>
                  <a:lnTo>
                    <a:pt x="9960" y="4422"/>
                  </a:lnTo>
                  <a:lnTo>
                    <a:pt x="9857" y="4405"/>
                  </a:lnTo>
                  <a:lnTo>
                    <a:pt x="9825" y="4310"/>
                  </a:lnTo>
                  <a:lnTo>
                    <a:pt x="9809" y="4129"/>
                  </a:lnTo>
                  <a:lnTo>
                    <a:pt x="9793" y="3949"/>
                  </a:lnTo>
                  <a:lnTo>
                    <a:pt x="9745" y="3857"/>
                  </a:lnTo>
                  <a:lnTo>
                    <a:pt x="9713" y="3818"/>
                  </a:lnTo>
                  <a:lnTo>
                    <a:pt x="9753" y="3762"/>
                  </a:lnTo>
                  <a:lnTo>
                    <a:pt x="9769" y="3709"/>
                  </a:lnTo>
                  <a:lnTo>
                    <a:pt x="9605" y="3697"/>
                  </a:lnTo>
                  <a:lnTo>
                    <a:pt x="9438" y="3682"/>
                  </a:lnTo>
                  <a:lnTo>
                    <a:pt x="9346" y="3649"/>
                  </a:lnTo>
                  <a:lnTo>
                    <a:pt x="9330" y="3555"/>
                  </a:lnTo>
                  <a:lnTo>
                    <a:pt x="9318" y="3344"/>
                  </a:lnTo>
                  <a:lnTo>
                    <a:pt x="9314" y="3057"/>
                  </a:lnTo>
                  <a:lnTo>
                    <a:pt x="9310" y="2731"/>
                  </a:lnTo>
                  <a:lnTo>
                    <a:pt x="9314" y="2402"/>
                  </a:lnTo>
                  <a:lnTo>
                    <a:pt x="9322" y="2115"/>
                  </a:lnTo>
                  <a:lnTo>
                    <a:pt x="9334" y="1905"/>
                  </a:lnTo>
                  <a:lnTo>
                    <a:pt x="9350" y="1810"/>
                  </a:lnTo>
                  <a:lnTo>
                    <a:pt x="9438" y="1780"/>
                  </a:lnTo>
                  <a:lnTo>
                    <a:pt x="9605" y="1768"/>
                  </a:lnTo>
                  <a:lnTo>
                    <a:pt x="9729" y="1765"/>
                  </a:lnTo>
                  <a:lnTo>
                    <a:pt x="9789" y="1748"/>
                  </a:lnTo>
                  <a:lnTo>
                    <a:pt x="9809" y="1706"/>
                  </a:lnTo>
                  <a:lnTo>
                    <a:pt x="9797" y="1629"/>
                  </a:lnTo>
                  <a:lnTo>
                    <a:pt x="9837" y="1457"/>
                  </a:lnTo>
                  <a:lnTo>
                    <a:pt x="10088" y="1392"/>
                  </a:lnTo>
                  <a:lnTo>
                    <a:pt x="10248" y="1351"/>
                  </a:lnTo>
                  <a:lnTo>
                    <a:pt x="10307" y="1217"/>
                  </a:lnTo>
                  <a:lnTo>
                    <a:pt x="10327" y="1126"/>
                  </a:lnTo>
                  <a:lnTo>
                    <a:pt x="10371" y="1075"/>
                  </a:lnTo>
                  <a:lnTo>
                    <a:pt x="10459" y="1052"/>
                  </a:lnTo>
                  <a:lnTo>
                    <a:pt x="10615" y="1043"/>
                  </a:lnTo>
                  <a:lnTo>
                    <a:pt x="10834" y="1016"/>
                  </a:lnTo>
                  <a:lnTo>
                    <a:pt x="10970" y="978"/>
                  </a:lnTo>
                  <a:lnTo>
                    <a:pt x="11125" y="972"/>
                  </a:lnTo>
                  <a:lnTo>
                    <a:pt x="11261" y="1001"/>
                  </a:lnTo>
                  <a:lnTo>
                    <a:pt x="11476" y="1010"/>
                  </a:lnTo>
                  <a:lnTo>
                    <a:pt x="11620" y="1007"/>
                  </a:lnTo>
                  <a:lnTo>
                    <a:pt x="11703" y="992"/>
                  </a:lnTo>
                  <a:lnTo>
                    <a:pt x="11747" y="957"/>
                  </a:lnTo>
                  <a:lnTo>
                    <a:pt x="11767" y="895"/>
                  </a:lnTo>
                  <a:lnTo>
                    <a:pt x="11803" y="767"/>
                  </a:lnTo>
                  <a:lnTo>
                    <a:pt x="11855" y="696"/>
                  </a:lnTo>
                  <a:lnTo>
                    <a:pt x="11951" y="672"/>
                  </a:lnTo>
                  <a:close/>
                </a:path>
              </a:pathLst>
            </a:custGeom>
            <a:ln w="12700" cap="flat">
              <a:noFill/>
              <a:round/>
            </a:ln>
            <a:effectLst/>
          </p:spPr>
        </p:pic>
        <p:pic>
          <p:nvPicPr>
            <p:cNvPr id="218" name="Time.png"/>
            <p:cNvPicPr>
              <a:picLocks noChangeAspect="1"/>
            </p:cNvPicPr>
            <p:nvPr/>
          </p:nvPicPr>
          <p:blipFill>
            <a:blip r:embed="rId3"/>
            <a:srcRect b="3394"/>
            <a:stretch>
              <a:fillRect/>
            </a:stretch>
          </p:blipFill>
          <p:spPr>
            <a:xfrm>
              <a:off x="6719690" y="63635"/>
              <a:ext cx="3118189" cy="7848465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build="p" animBg="1" advAuto="0"/>
      <p:bldP spid="219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Empirical analysis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Run the program for various input sizes and measure running time.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sldNum" sz="quarter" idx="2"/>
          </p:nvPr>
        </p:nvSpPr>
        <p:spPr>
          <a:xfrm>
            <a:off x="8872157" y="6597134"/>
            <a:ext cx="216027" cy="1964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graphicFrame>
        <p:nvGraphicFramePr>
          <p:cNvPr id="247" name="Table 247"/>
          <p:cNvGraphicFramePr/>
          <p:nvPr>
            <p:extLst>
              <p:ext uri="{D42A27DB-BD31-4B8C-83A1-F6EECF244321}">
                <p14:modId xmlns:p14="http://schemas.microsoft.com/office/powerpoint/2010/main" val="1488541101"/>
              </p:ext>
            </p:extLst>
          </p:nvPr>
        </p:nvGraphicFramePr>
        <p:xfrm>
          <a:off x="2667000" y="2667768"/>
          <a:ext cx="2838781" cy="3625456"/>
        </p:xfrm>
        <a:graphic>
          <a:graphicData uri="http://schemas.openxmlformats.org/drawingml/2006/table">
            <a:tbl>
              <a:tblPr firstRow="1"/>
              <a:tblGrid>
                <a:gridCol w="1117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0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N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latin typeface="Lucida Sans"/>
                          <a:ea typeface="Lucida Sans"/>
                          <a:cs typeface="Lucida Sans"/>
                        </a:defRPr>
                      </a:pPr>
                      <a:r>
                        <a:rPr sz="1300"/>
                        <a:t>time (seconds)  </a:t>
                      </a:r>
                      <a:r>
                        <a:rPr sz="1300" baseline="31999">
                          <a:uFill>
                            <a:solidFill>
                              <a:srgbClr val="606060"/>
                            </a:solidFill>
                          </a:uFill>
                        </a:rPr>
                        <a:t>†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60606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250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60606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60606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500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solidFill>
                            <a:srgbClr val="60606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1,000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0.1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2,000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0.8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4,000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6.4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8,000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51.1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3182"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16,000</a:t>
                      </a:r>
                    </a:p>
                  </a:txBody>
                  <a:tcPr marL="35719" marR="35719" marT="35719" marB="35719" anchor="ctr" horzOverflow="overflow">
                    <a:lnL w="28575">
                      <a:miter lim="400000"/>
                    </a:lnL>
                    <a:lnB w="28575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marL="58702" marR="58702" defTabSz="1295400">
                        <a:lnSpc>
                          <a:spcPct val="130000"/>
                        </a:lnSpc>
                        <a:defRPr sz="1800">
                          <a:uFillTx/>
                        </a:defRPr>
                      </a:pPr>
                      <a:r>
                        <a:rPr sz="1300" dirty="0">
                          <a:uFill>
                            <a:solidFill>
                              <a:srgbClr val="000000"/>
                            </a:solidFill>
                          </a:uFill>
                          <a:latin typeface="Lucida Sans"/>
                          <a:ea typeface="Lucida Sans"/>
                          <a:cs typeface="Lucida Sans"/>
                        </a:rPr>
                        <a:t>?</a:t>
                      </a:r>
                    </a:p>
                  </a:txBody>
                  <a:tcPr marL="35719" marR="35719" marT="35719" marB="35719" anchor="ctr" horzOverflow="overflow">
                    <a:lnR w="28575">
                      <a:miter lim="400000"/>
                    </a:lnR>
                    <a:lnB w="28575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5F5F5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Futura"/>
        <a:ea typeface="Futura"/>
        <a:cs typeface="Futu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round/>
        </a:ln>
        <a:effectLst>
          <a:outerShdw blurRad="127000" dist="76200" dir="2700000" rotWithShape="0">
            <a:srgbClr val="000000">
              <a:alpha val="75000"/>
            </a:srgbClr>
          </a:outerShdw>
        </a:effectLst>
        <a:sp3d/>
      </a:spPr>
      <a:bodyPr rot="0" spcFirstLastPara="1" vertOverflow="overflow" horzOverflow="overflow" vert="horz" wrap="square" lIns="203200" tIns="203200" rIns="203200" bIns="203200" numCol="1" spcCol="38100" rtlCol="0" anchor="t">
        <a:spAutoFit/>
      </a:bodyPr>
      <a:lstStyle>
        <a:defPPr marL="58702" marR="58702" indent="0" algn="l" defTabSz="1295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small" spc="16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lgoi2a">
  <a:themeElements>
    <a:clrScheme name="Office Theme 3">
      <a:dk1>
        <a:srgbClr val="0C1B5A"/>
      </a:dk1>
      <a:lt1>
        <a:srgbClr val="FFFFFF"/>
      </a:lt1>
      <a:dk2>
        <a:srgbClr val="006699"/>
      </a:dk2>
      <a:lt2>
        <a:srgbClr val="C0C0C0"/>
      </a:lt2>
      <a:accent1>
        <a:srgbClr val="3B86CB"/>
      </a:accent1>
      <a:accent2>
        <a:srgbClr val="5CB68D"/>
      </a:accent2>
      <a:accent3>
        <a:srgbClr val="FFFFFF"/>
      </a:accent3>
      <a:accent4>
        <a:srgbClr val="09154C"/>
      </a:accent4>
      <a:accent5>
        <a:srgbClr val="AFC3E2"/>
      </a:accent5>
      <a:accent6>
        <a:srgbClr val="53A57F"/>
      </a:accent6>
      <a:hlink>
        <a:srgbClr val="CC3300"/>
      </a:hlink>
      <a:folHlink>
        <a:srgbClr val="736FC5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Office Theme 1">
        <a:dk1>
          <a:srgbClr val="37175B"/>
        </a:dk1>
        <a:lt1>
          <a:srgbClr val="FFFFFF"/>
        </a:lt1>
        <a:dk2>
          <a:srgbClr val="754ECC"/>
        </a:dk2>
        <a:lt2>
          <a:srgbClr val="C0C0C0"/>
        </a:lt2>
        <a:accent1>
          <a:srgbClr val="6D7ED3"/>
        </a:accent1>
        <a:accent2>
          <a:srgbClr val="EFA441"/>
        </a:accent2>
        <a:accent3>
          <a:srgbClr val="FFFFFF"/>
        </a:accent3>
        <a:accent4>
          <a:srgbClr val="2D124C"/>
        </a:accent4>
        <a:accent5>
          <a:srgbClr val="BAC0E6"/>
        </a:accent5>
        <a:accent6>
          <a:srgbClr val="D9943A"/>
        </a:accent6>
        <a:hlink>
          <a:srgbClr val="347582"/>
        </a:hlink>
        <a:folHlink>
          <a:srgbClr val="AAC85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132767"/>
        </a:dk1>
        <a:lt1>
          <a:srgbClr val="FFFFFF"/>
        </a:lt1>
        <a:dk2>
          <a:srgbClr val="184BB2"/>
        </a:dk2>
        <a:lt2>
          <a:srgbClr val="C0C0C0"/>
        </a:lt2>
        <a:accent1>
          <a:srgbClr val="2A8282"/>
        </a:accent1>
        <a:accent2>
          <a:srgbClr val="D96941"/>
        </a:accent2>
        <a:accent3>
          <a:srgbClr val="FFFFFF"/>
        </a:accent3>
        <a:accent4>
          <a:srgbClr val="0E2057"/>
        </a:accent4>
        <a:accent5>
          <a:srgbClr val="ACC1C1"/>
        </a:accent5>
        <a:accent6>
          <a:srgbClr val="C45E3A"/>
        </a:accent6>
        <a:hlink>
          <a:srgbClr val="824FB1"/>
        </a:hlink>
        <a:folHlink>
          <a:srgbClr val="DCCA4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C1B5A"/>
        </a:dk1>
        <a:lt1>
          <a:srgbClr val="FFFFFF"/>
        </a:lt1>
        <a:dk2>
          <a:srgbClr val="006699"/>
        </a:dk2>
        <a:lt2>
          <a:srgbClr val="C0C0C0"/>
        </a:lt2>
        <a:accent1>
          <a:srgbClr val="3B86CB"/>
        </a:accent1>
        <a:accent2>
          <a:srgbClr val="5CB68D"/>
        </a:accent2>
        <a:accent3>
          <a:srgbClr val="FFFFFF"/>
        </a:accent3>
        <a:accent4>
          <a:srgbClr val="09154C"/>
        </a:accent4>
        <a:accent5>
          <a:srgbClr val="AFC3E2"/>
        </a:accent5>
        <a:accent6>
          <a:srgbClr val="53A57F"/>
        </a:accent6>
        <a:hlink>
          <a:srgbClr val="CC3300"/>
        </a:hlink>
        <a:folHlink>
          <a:srgbClr val="736FC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goi2a" id="{D37BF99D-FADA-414F-ADC0-80488BCE13D8}" vid="{B17F010C-1054-49DB-9213-8EDF510C75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2820</TotalTime>
  <Words>4614</Words>
  <Application>Microsoft Office PowerPoint</Application>
  <PresentationFormat>On-screen Show (4:3)</PresentationFormat>
  <Paragraphs>932</Paragraphs>
  <Slides>46</Slides>
  <Notes>17</Notes>
  <HiddenSlides>1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ＭＳ Ｐゴシック</vt:lpstr>
      <vt:lpstr>Arial</vt:lpstr>
      <vt:lpstr>Calibri</vt:lpstr>
      <vt:lpstr>Consolas</vt:lpstr>
      <vt:lpstr>DIN Alternate</vt:lpstr>
      <vt:lpstr>Futura</vt:lpstr>
      <vt:lpstr>Helvetica</vt:lpstr>
      <vt:lpstr>Lucida Console</vt:lpstr>
      <vt:lpstr>Lucida Grande</vt:lpstr>
      <vt:lpstr>Lucida Sans</vt:lpstr>
      <vt:lpstr>Symbol</vt:lpstr>
      <vt:lpstr>Times</vt:lpstr>
      <vt:lpstr>Times New Roman</vt:lpstr>
      <vt:lpstr>Verdana</vt:lpstr>
      <vt:lpstr>Wingdings</vt:lpstr>
      <vt:lpstr>ヒラギノ角ゴ ProN W3</vt:lpstr>
      <vt:lpstr>White</vt:lpstr>
      <vt:lpstr>algoi2a</vt:lpstr>
      <vt:lpstr>Algorithm Design &amp; Problem Solving: Algorithm Analysis</vt:lpstr>
      <vt:lpstr>Contents</vt:lpstr>
      <vt:lpstr>The challenge</vt:lpstr>
      <vt:lpstr>1.4  Analysis of Algorithms</vt:lpstr>
      <vt:lpstr>Scientific method applied to analysis of algorithms</vt:lpstr>
      <vt:lpstr>Example:  3-Sum</vt:lpstr>
      <vt:lpstr>3-Sum:  brute-force algorithm</vt:lpstr>
      <vt:lpstr>Measuring the running time</vt:lpstr>
      <vt:lpstr>Empirical analysis</vt:lpstr>
      <vt:lpstr>Data analysis</vt:lpstr>
      <vt:lpstr>Data analysis</vt:lpstr>
      <vt:lpstr>Prediction and validation</vt:lpstr>
      <vt:lpstr>Experimental algorithmics</vt:lpstr>
      <vt:lpstr>1.4  Analysis of Algorithms</vt:lpstr>
      <vt:lpstr>Mathematical models for running time</vt:lpstr>
      <vt:lpstr>Cost of basic operations</vt:lpstr>
      <vt:lpstr>Example:  1-Sum</vt:lpstr>
      <vt:lpstr>Example:  2-Sum</vt:lpstr>
      <vt:lpstr>Simplification 2:  tilde notation</vt:lpstr>
      <vt:lpstr>Simplification 2:  tilde notation</vt:lpstr>
      <vt:lpstr>Example:  2-Sum</vt:lpstr>
      <vt:lpstr>Example:  3-Sum</vt:lpstr>
      <vt:lpstr>3-Sum Approximate Running Time</vt:lpstr>
      <vt:lpstr>Order of Growth</vt:lpstr>
      <vt:lpstr>1.4  Analysis of Algorithms</vt:lpstr>
      <vt:lpstr>Common order-of-growth classifications</vt:lpstr>
      <vt:lpstr>Common order-of-growth classifications</vt:lpstr>
      <vt:lpstr>Common order-of-growth classifications</vt:lpstr>
      <vt:lpstr>Practical implications of order-of-growth</vt:lpstr>
      <vt:lpstr>Practical implications of order-of-growth</vt:lpstr>
      <vt:lpstr>Practical implications of order-of-growth</vt:lpstr>
      <vt:lpstr>1.4  Analysis of Algorithms</vt:lpstr>
      <vt:lpstr>Types of analyses</vt:lpstr>
      <vt:lpstr>Types of analyses</vt:lpstr>
      <vt:lpstr>Theory of algorithms</vt:lpstr>
      <vt:lpstr>Commonly-used notations in the theory of algorithms</vt:lpstr>
      <vt:lpstr>Theory of algorithms: example 1</vt:lpstr>
      <vt:lpstr>Theory of algorithms: example 2</vt:lpstr>
      <vt:lpstr>Theory of algorithms: example 2</vt:lpstr>
      <vt:lpstr>Algorithm design approach</vt:lpstr>
      <vt:lpstr>Commonly-used notations in the theory of algorithms</vt:lpstr>
      <vt:lpstr>big-Oh notation</vt:lpstr>
      <vt:lpstr>Big-O Notation  Test yourself! </vt:lpstr>
      <vt:lpstr>Give the order of growth (as a function of N) of the running times of each of the following code fragments:</vt:lpstr>
      <vt:lpstr>Give the order of growth (as a function of N) of the running times of each of the following code fragments: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Design &amp;  Problem Solving: Arrays &amp; TOH</dc:title>
  <dc:creator>Microsoft Office User</dc:creator>
  <cp:lastModifiedBy>Ciaran Kelly</cp:lastModifiedBy>
  <cp:revision>7</cp:revision>
  <cp:lastPrinted>2012-02-21T11:23:02Z</cp:lastPrinted>
  <dcterms:created xsi:type="dcterms:W3CDTF">2019-02-21T09:32:42Z</dcterms:created>
  <dcterms:modified xsi:type="dcterms:W3CDTF">2025-02-19T16:53:03Z</dcterms:modified>
</cp:coreProperties>
</file>